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8" r:id="rId3"/>
    <p:sldId id="294" r:id="rId4"/>
    <p:sldId id="263" r:id="rId5"/>
    <p:sldId id="264" r:id="rId6"/>
    <p:sldId id="265" r:id="rId7"/>
    <p:sldId id="259" r:id="rId8"/>
    <p:sldId id="266" r:id="rId9"/>
    <p:sldId id="295" r:id="rId10"/>
    <p:sldId id="267" r:id="rId11"/>
    <p:sldId id="268" r:id="rId12"/>
    <p:sldId id="296" r:id="rId13"/>
    <p:sldId id="297" r:id="rId14"/>
    <p:sldId id="327" r:id="rId15"/>
    <p:sldId id="343" r:id="rId16"/>
    <p:sldId id="337" r:id="rId17"/>
    <p:sldId id="338" r:id="rId18"/>
    <p:sldId id="339" r:id="rId19"/>
    <p:sldId id="328" r:id="rId20"/>
    <p:sldId id="329" r:id="rId21"/>
    <p:sldId id="330" r:id="rId22"/>
    <p:sldId id="331" r:id="rId23"/>
    <p:sldId id="332" r:id="rId24"/>
    <p:sldId id="333" r:id="rId25"/>
    <p:sldId id="334" r:id="rId26"/>
    <p:sldId id="335" r:id="rId27"/>
    <p:sldId id="336" r:id="rId28"/>
    <p:sldId id="340" r:id="rId29"/>
    <p:sldId id="341" r:id="rId30"/>
    <p:sldId id="342" r:id="rId31"/>
    <p:sldId id="345" r:id="rId32"/>
    <p:sldId id="286" r:id="rId33"/>
    <p:sldId id="285" r:id="rId34"/>
    <p:sldId id="284" r:id="rId35"/>
    <p:sldId id="283" r:id="rId36"/>
    <p:sldId id="287" r:id="rId37"/>
    <p:sldId id="306" r:id="rId38"/>
    <p:sldId id="322" r:id="rId39"/>
    <p:sldId id="317" r:id="rId40"/>
    <p:sldId id="319" r:id="rId41"/>
    <p:sldId id="321" r:id="rId42"/>
    <p:sldId id="349" r:id="rId43"/>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6600"/>
    <a:srgbClr val="6600CC"/>
    <a:srgbClr val="FF9933"/>
    <a:srgbClr val="336600"/>
    <a:srgbClr val="FF000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p:scale>
          <a:sx n="100" d="100"/>
          <a:sy n="100" d="100"/>
        </p:scale>
        <p:origin x="-102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a:lvl1pPr>
          </a:lstStyle>
          <a:p>
            <a:pPr>
              <a:defRPr/>
            </a:pPr>
            <a:endParaRPr lang="en-US"/>
          </a:p>
        </p:txBody>
      </p:sp>
      <p:sp>
        <p:nvSpPr>
          <p:cNvPr id="80899"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vl1pPr>
          </a:lstStyle>
          <a:p>
            <a:pPr>
              <a:defRPr/>
            </a:pPr>
            <a:endParaRPr lang="en-US"/>
          </a:p>
        </p:txBody>
      </p:sp>
      <p:sp>
        <p:nvSpPr>
          <p:cNvPr id="80900"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a:lvl1pPr>
          </a:lstStyle>
          <a:p>
            <a:pPr>
              <a:defRPr/>
            </a:pPr>
            <a:endParaRPr lang="en-US"/>
          </a:p>
        </p:txBody>
      </p:sp>
      <p:sp>
        <p:nvSpPr>
          <p:cNvPr id="80901"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vl1pPr>
          </a:lstStyle>
          <a:p>
            <a:pPr>
              <a:defRPr/>
            </a:pPr>
            <a:fld id="{5878F541-4279-4462-AB14-E3504B8D7BCB}" type="slidenum">
              <a:rPr lang="en-US"/>
              <a:pPr>
                <a:defRPr/>
              </a:pPr>
              <a:t>‹#›</a:t>
            </a:fld>
            <a:endParaRPr lang="en-US" dirty="0"/>
          </a:p>
        </p:txBody>
      </p:sp>
    </p:spTree>
    <p:extLst>
      <p:ext uri="{BB962C8B-B14F-4D97-AF65-F5344CB8AC3E}">
        <p14:creationId xmlns:p14="http://schemas.microsoft.com/office/powerpoint/2010/main" val="28453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pPr>
              <a:defRPr/>
            </a:pPr>
            <a:fld id="{1421615D-B975-4FF9-808B-C3CD755C604A}" type="datetimeFigureOut">
              <a:rPr lang="en-US"/>
              <a:pPr>
                <a:defRPr/>
              </a:pPr>
              <a:t>10/30/2013</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pPr>
              <a:defRPr/>
            </a:pPr>
            <a:fld id="{4B3A0BD9-D9D5-4F28-9E29-D9B99D926D09}" type="slidenum">
              <a:rPr lang="en-US"/>
              <a:pPr>
                <a:defRPr/>
              </a:pPr>
              <a:t>‹#›</a:t>
            </a:fld>
            <a:endParaRPr lang="en-US" dirty="0"/>
          </a:p>
        </p:txBody>
      </p:sp>
    </p:spTree>
    <p:extLst>
      <p:ext uri="{BB962C8B-B14F-4D97-AF65-F5344CB8AC3E}">
        <p14:creationId xmlns:p14="http://schemas.microsoft.com/office/powerpoint/2010/main" val="114906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43F87A-10D7-4E8B-90A9-23B38414E3CC}"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6" name="Rectangle 6"/>
          <p:cNvSpPr>
            <a:spLocks noGrp="1" noChangeArrowheads="1"/>
          </p:cNvSpPr>
          <p:nvPr>
            <p:ph type="sldNum" sz="quarter" idx="12"/>
          </p:nvPr>
        </p:nvSpPr>
        <p:spPr>
          <a:ln/>
        </p:spPr>
        <p:txBody>
          <a:bodyPr/>
          <a:lstStyle>
            <a:lvl1pPr>
              <a:defRPr/>
            </a:lvl1pPr>
          </a:lstStyle>
          <a:p>
            <a:pPr>
              <a:defRPr/>
            </a:pPr>
            <a:fld id="{6519B003-EB30-46E5-B35C-1D59750F6731}" type="slidenum">
              <a:rPr lang="en-US"/>
              <a:pPr>
                <a:defRPr/>
              </a:pPr>
              <a:t>‹#›</a:t>
            </a:fld>
            <a:endParaRPr lang="en-US" dirty="0"/>
          </a:p>
        </p:txBody>
      </p:sp>
    </p:spTree>
    <p:extLst>
      <p:ext uri="{BB962C8B-B14F-4D97-AF65-F5344CB8AC3E}">
        <p14:creationId xmlns:p14="http://schemas.microsoft.com/office/powerpoint/2010/main" val="256292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6" name="Rectangle 6"/>
          <p:cNvSpPr>
            <a:spLocks noGrp="1" noChangeArrowheads="1"/>
          </p:cNvSpPr>
          <p:nvPr>
            <p:ph type="sldNum" sz="quarter" idx="12"/>
          </p:nvPr>
        </p:nvSpPr>
        <p:spPr>
          <a:ln/>
        </p:spPr>
        <p:txBody>
          <a:bodyPr/>
          <a:lstStyle>
            <a:lvl1pPr>
              <a:defRPr/>
            </a:lvl1pPr>
          </a:lstStyle>
          <a:p>
            <a:pPr>
              <a:defRPr/>
            </a:pPr>
            <a:fld id="{D71BA350-22C2-42F4-85C6-2531E90F5DD1}" type="slidenum">
              <a:rPr lang="en-US"/>
              <a:pPr>
                <a:defRPr/>
              </a:pPr>
              <a:t>‹#›</a:t>
            </a:fld>
            <a:endParaRPr lang="en-US" dirty="0"/>
          </a:p>
        </p:txBody>
      </p:sp>
    </p:spTree>
    <p:extLst>
      <p:ext uri="{BB962C8B-B14F-4D97-AF65-F5344CB8AC3E}">
        <p14:creationId xmlns:p14="http://schemas.microsoft.com/office/powerpoint/2010/main" val="342771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6" name="Rectangle 6"/>
          <p:cNvSpPr>
            <a:spLocks noGrp="1" noChangeArrowheads="1"/>
          </p:cNvSpPr>
          <p:nvPr>
            <p:ph type="sldNum" sz="quarter" idx="12"/>
          </p:nvPr>
        </p:nvSpPr>
        <p:spPr>
          <a:ln/>
        </p:spPr>
        <p:txBody>
          <a:bodyPr/>
          <a:lstStyle>
            <a:lvl1pPr>
              <a:defRPr/>
            </a:lvl1pPr>
          </a:lstStyle>
          <a:p>
            <a:pPr>
              <a:defRPr/>
            </a:pPr>
            <a:fld id="{289FD779-18AA-4BF3-9265-B59E0C278F0E}" type="slidenum">
              <a:rPr lang="en-US"/>
              <a:pPr>
                <a:defRPr/>
              </a:pPr>
              <a:t>‹#›</a:t>
            </a:fld>
            <a:endParaRPr lang="en-US" dirty="0"/>
          </a:p>
        </p:txBody>
      </p:sp>
    </p:spTree>
    <p:extLst>
      <p:ext uri="{BB962C8B-B14F-4D97-AF65-F5344CB8AC3E}">
        <p14:creationId xmlns:p14="http://schemas.microsoft.com/office/powerpoint/2010/main" val="185493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7" name="Rectangle 6"/>
          <p:cNvSpPr>
            <a:spLocks noGrp="1" noChangeArrowheads="1"/>
          </p:cNvSpPr>
          <p:nvPr>
            <p:ph type="sldNum" sz="quarter" idx="12"/>
          </p:nvPr>
        </p:nvSpPr>
        <p:spPr>
          <a:ln/>
        </p:spPr>
        <p:txBody>
          <a:bodyPr/>
          <a:lstStyle>
            <a:lvl1pPr>
              <a:defRPr/>
            </a:lvl1pPr>
          </a:lstStyle>
          <a:p>
            <a:pPr>
              <a:defRPr/>
            </a:pPr>
            <a:fld id="{53048990-EFE3-4DD5-9CAF-6DC12109FDF3}" type="slidenum">
              <a:rPr lang="en-US"/>
              <a:pPr>
                <a:defRPr/>
              </a:pPr>
              <a:t>‹#›</a:t>
            </a:fld>
            <a:endParaRPr lang="en-US" dirty="0"/>
          </a:p>
        </p:txBody>
      </p:sp>
    </p:spTree>
    <p:extLst>
      <p:ext uri="{BB962C8B-B14F-4D97-AF65-F5344CB8AC3E}">
        <p14:creationId xmlns:p14="http://schemas.microsoft.com/office/powerpoint/2010/main" val="426123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7" name="Rectangle 6"/>
          <p:cNvSpPr>
            <a:spLocks noGrp="1" noChangeArrowheads="1"/>
          </p:cNvSpPr>
          <p:nvPr>
            <p:ph type="sldNum" sz="quarter" idx="12"/>
          </p:nvPr>
        </p:nvSpPr>
        <p:spPr>
          <a:ln/>
        </p:spPr>
        <p:txBody>
          <a:bodyPr/>
          <a:lstStyle>
            <a:lvl1pPr>
              <a:defRPr/>
            </a:lvl1pPr>
          </a:lstStyle>
          <a:p>
            <a:pPr>
              <a:defRPr/>
            </a:pPr>
            <a:fld id="{D9FF30C3-17D9-416B-A1E4-5FAF9FB339BB}" type="slidenum">
              <a:rPr lang="en-US"/>
              <a:pPr>
                <a:defRPr/>
              </a:pPr>
              <a:t>‹#›</a:t>
            </a:fld>
            <a:endParaRPr lang="en-US" dirty="0"/>
          </a:p>
        </p:txBody>
      </p:sp>
    </p:spTree>
    <p:extLst>
      <p:ext uri="{BB962C8B-B14F-4D97-AF65-F5344CB8AC3E}">
        <p14:creationId xmlns:p14="http://schemas.microsoft.com/office/powerpoint/2010/main" val="179138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6" name="Rectangle 6"/>
          <p:cNvSpPr>
            <a:spLocks noGrp="1" noChangeArrowheads="1"/>
          </p:cNvSpPr>
          <p:nvPr>
            <p:ph type="sldNum" sz="quarter" idx="12"/>
          </p:nvPr>
        </p:nvSpPr>
        <p:spPr>
          <a:ln/>
        </p:spPr>
        <p:txBody>
          <a:bodyPr/>
          <a:lstStyle>
            <a:lvl1pPr>
              <a:defRPr/>
            </a:lvl1pPr>
          </a:lstStyle>
          <a:p>
            <a:pPr>
              <a:defRPr/>
            </a:pPr>
            <a:fld id="{B0A3E76F-8C7C-437F-8E6D-BB28AF7B192A}" type="slidenum">
              <a:rPr lang="en-US"/>
              <a:pPr>
                <a:defRPr/>
              </a:pPr>
              <a:t>‹#›</a:t>
            </a:fld>
            <a:endParaRPr lang="en-US" dirty="0"/>
          </a:p>
        </p:txBody>
      </p:sp>
    </p:spTree>
    <p:extLst>
      <p:ext uri="{BB962C8B-B14F-4D97-AF65-F5344CB8AC3E}">
        <p14:creationId xmlns:p14="http://schemas.microsoft.com/office/powerpoint/2010/main" val="371894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6" name="Rectangle 6"/>
          <p:cNvSpPr>
            <a:spLocks noGrp="1" noChangeArrowheads="1"/>
          </p:cNvSpPr>
          <p:nvPr>
            <p:ph type="sldNum" sz="quarter" idx="12"/>
          </p:nvPr>
        </p:nvSpPr>
        <p:spPr>
          <a:ln/>
        </p:spPr>
        <p:txBody>
          <a:bodyPr/>
          <a:lstStyle>
            <a:lvl1pPr>
              <a:defRPr/>
            </a:lvl1pPr>
          </a:lstStyle>
          <a:p>
            <a:pPr>
              <a:defRPr/>
            </a:pPr>
            <a:fld id="{1AB7927C-CDF1-45A2-B574-E400B5C35A22}" type="slidenum">
              <a:rPr lang="en-US"/>
              <a:pPr>
                <a:defRPr/>
              </a:pPr>
              <a:t>‹#›</a:t>
            </a:fld>
            <a:endParaRPr lang="en-US" dirty="0"/>
          </a:p>
        </p:txBody>
      </p:sp>
    </p:spTree>
    <p:extLst>
      <p:ext uri="{BB962C8B-B14F-4D97-AF65-F5344CB8AC3E}">
        <p14:creationId xmlns:p14="http://schemas.microsoft.com/office/powerpoint/2010/main" val="15061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7" name="Rectangle 6"/>
          <p:cNvSpPr>
            <a:spLocks noGrp="1" noChangeArrowheads="1"/>
          </p:cNvSpPr>
          <p:nvPr>
            <p:ph type="sldNum" sz="quarter" idx="12"/>
          </p:nvPr>
        </p:nvSpPr>
        <p:spPr>
          <a:ln/>
        </p:spPr>
        <p:txBody>
          <a:bodyPr/>
          <a:lstStyle>
            <a:lvl1pPr>
              <a:defRPr/>
            </a:lvl1pPr>
          </a:lstStyle>
          <a:p>
            <a:pPr>
              <a:defRPr/>
            </a:pPr>
            <a:fld id="{BC5D2240-70A3-48AB-A35F-12B999E705B6}" type="slidenum">
              <a:rPr lang="en-US"/>
              <a:pPr>
                <a:defRPr/>
              </a:pPr>
              <a:t>‹#›</a:t>
            </a:fld>
            <a:endParaRPr lang="en-US" dirty="0"/>
          </a:p>
        </p:txBody>
      </p:sp>
    </p:spTree>
    <p:extLst>
      <p:ext uri="{BB962C8B-B14F-4D97-AF65-F5344CB8AC3E}">
        <p14:creationId xmlns:p14="http://schemas.microsoft.com/office/powerpoint/2010/main" val="186830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9" name="Rectangle 6"/>
          <p:cNvSpPr>
            <a:spLocks noGrp="1" noChangeArrowheads="1"/>
          </p:cNvSpPr>
          <p:nvPr>
            <p:ph type="sldNum" sz="quarter" idx="12"/>
          </p:nvPr>
        </p:nvSpPr>
        <p:spPr>
          <a:ln/>
        </p:spPr>
        <p:txBody>
          <a:bodyPr/>
          <a:lstStyle>
            <a:lvl1pPr>
              <a:defRPr/>
            </a:lvl1pPr>
          </a:lstStyle>
          <a:p>
            <a:pPr>
              <a:defRPr/>
            </a:pPr>
            <a:fld id="{DA50D9A4-799D-45D7-9828-91783E7AA844}" type="slidenum">
              <a:rPr lang="en-US"/>
              <a:pPr>
                <a:defRPr/>
              </a:pPr>
              <a:t>‹#›</a:t>
            </a:fld>
            <a:endParaRPr lang="en-US" dirty="0"/>
          </a:p>
        </p:txBody>
      </p:sp>
    </p:spTree>
    <p:extLst>
      <p:ext uri="{BB962C8B-B14F-4D97-AF65-F5344CB8AC3E}">
        <p14:creationId xmlns:p14="http://schemas.microsoft.com/office/powerpoint/2010/main" val="385611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5" name="Rectangle 6"/>
          <p:cNvSpPr>
            <a:spLocks noGrp="1" noChangeArrowheads="1"/>
          </p:cNvSpPr>
          <p:nvPr>
            <p:ph type="sldNum" sz="quarter" idx="12"/>
          </p:nvPr>
        </p:nvSpPr>
        <p:spPr>
          <a:ln/>
        </p:spPr>
        <p:txBody>
          <a:bodyPr/>
          <a:lstStyle>
            <a:lvl1pPr>
              <a:defRPr/>
            </a:lvl1pPr>
          </a:lstStyle>
          <a:p>
            <a:pPr>
              <a:defRPr/>
            </a:pPr>
            <a:fld id="{3A4EB81A-6345-4934-A0C7-B831980ED65D}" type="slidenum">
              <a:rPr lang="en-US"/>
              <a:pPr>
                <a:defRPr/>
              </a:pPr>
              <a:t>‹#›</a:t>
            </a:fld>
            <a:endParaRPr lang="en-US" dirty="0"/>
          </a:p>
        </p:txBody>
      </p:sp>
    </p:spTree>
    <p:extLst>
      <p:ext uri="{BB962C8B-B14F-4D97-AF65-F5344CB8AC3E}">
        <p14:creationId xmlns:p14="http://schemas.microsoft.com/office/powerpoint/2010/main" val="259803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4" name="Rectangle 6"/>
          <p:cNvSpPr>
            <a:spLocks noGrp="1" noChangeArrowheads="1"/>
          </p:cNvSpPr>
          <p:nvPr>
            <p:ph type="sldNum" sz="quarter" idx="12"/>
          </p:nvPr>
        </p:nvSpPr>
        <p:spPr>
          <a:ln/>
        </p:spPr>
        <p:txBody>
          <a:bodyPr/>
          <a:lstStyle>
            <a:lvl1pPr>
              <a:defRPr/>
            </a:lvl1pPr>
          </a:lstStyle>
          <a:p>
            <a:pPr>
              <a:defRPr/>
            </a:pPr>
            <a:fld id="{8C9F432E-6B80-4A54-A8B9-D9AE10125BAC}" type="slidenum">
              <a:rPr lang="en-US"/>
              <a:pPr>
                <a:defRPr/>
              </a:pPr>
              <a:t>‹#›</a:t>
            </a:fld>
            <a:endParaRPr lang="en-US" dirty="0"/>
          </a:p>
        </p:txBody>
      </p:sp>
    </p:spTree>
    <p:extLst>
      <p:ext uri="{BB962C8B-B14F-4D97-AF65-F5344CB8AC3E}">
        <p14:creationId xmlns:p14="http://schemas.microsoft.com/office/powerpoint/2010/main" val="200506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7" name="Rectangle 6"/>
          <p:cNvSpPr>
            <a:spLocks noGrp="1" noChangeArrowheads="1"/>
          </p:cNvSpPr>
          <p:nvPr>
            <p:ph type="sldNum" sz="quarter" idx="12"/>
          </p:nvPr>
        </p:nvSpPr>
        <p:spPr>
          <a:ln/>
        </p:spPr>
        <p:txBody>
          <a:bodyPr/>
          <a:lstStyle>
            <a:lvl1pPr>
              <a:defRPr/>
            </a:lvl1pPr>
          </a:lstStyle>
          <a:p>
            <a:pPr>
              <a:defRPr/>
            </a:pPr>
            <a:fld id="{9A417B35-460B-4FD7-B59C-C5A3532F5169}" type="slidenum">
              <a:rPr lang="en-US"/>
              <a:pPr>
                <a:defRPr/>
              </a:pPr>
              <a:t>‹#›</a:t>
            </a:fld>
            <a:endParaRPr lang="en-US" dirty="0"/>
          </a:p>
        </p:txBody>
      </p:sp>
    </p:spTree>
    <p:extLst>
      <p:ext uri="{BB962C8B-B14F-4D97-AF65-F5344CB8AC3E}">
        <p14:creationId xmlns:p14="http://schemas.microsoft.com/office/powerpoint/2010/main" val="216020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prepared by the Food Contact and Utensil Barrier Usage Committee for the Conference for the Food Protection Revised December 2009</a:t>
            </a:r>
          </a:p>
        </p:txBody>
      </p:sp>
      <p:sp>
        <p:nvSpPr>
          <p:cNvPr id="7" name="Rectangle 6"/>
          <p:cNvSpPr>
            <a:spLocks noGrp="1" noChangeArrowheads="1"/>
          </p:cNvSpPr>
          <p:nvPr>
            <p:ph type="sldNum" sz="quarter" idx="12"/>
          </p:nvPr>
        </p:nvSpPr>
        <p:spPr>
          <a:ln/>
        </p:spPr>
        <p:txBody>
          <a:bodyPr/>
          <a:lstStyle>
            <a:lvl1pPr>
              <a:defRPr/>
            </a:lvl1pPr>
          </a:lstStyle>
          <a:p>
            <a:pPr>
              <a:defRPr/>
            </a:pPr>
            <a:fld id="{9B03EFC6-215A-4871-A2A9-DD99AF8DBC6E}" type="slidenum">
              <a:rPr lang="en-US"/>
              <a:pPr>
                <a:defRPr/>
              </a:pPr>
              <a:t>‹#›</a:t>
            </a:fld>
            <a:endParaRPr lang="en-US" dirty="0"/>
          </a:p>
        </p:txBody>
      </p:sp>
    </p:spTree>
    <p:extLst>
      <p:ext uri="{BB962C8B-B14F-4D97-AF65-F5344CB8AC3E}">
        <p14:creationId xmlns:p14="http://schemas.microsoft.com/office/powerpoint/2010/main" val="31556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Presentation prepared by the Food Contact and Utensil Barrier Usage Committee for the Conference for the Food Protection Revised December 2009</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12BD6D-686F-4B4C-A168-8DC91F1BD2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hangsun.en.alibaba.com/offerdetail/52703753/Sell_Food_Tongs/showimg.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4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99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143000" y="152400"/>
            <a:ext cx="7010400" cy="132397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4000" b="1"/>
              <a:t>Barriers to Bare Hand Contact</a:t>
            </a:r>
          </a:p>
        </p:txBody>
      </p:sp>
      <p:sp>
        <p:nvSpPr>
          <p:cNvPr id="2052" name="Footer Placeholder 131"/>
          <p:cNvSpPr>
            <a:spLocks noGrp="1"/>
          </p:cNvSpPr>
          <p:nvPr>
            <p:ph type="ftr" sz="quarter" idx="11"/>
          </p:nvPr>
        </p:nvSpPr>
        <p:spPr>
          <a:xfrm>
            <a:off x="1143000" y="6245225"/>
            <a:ext cx="7010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 Revised December 2009</a:t>
            </a:r>
          </a:p>
        </p:txBody>
      </p:sp>
      <p:sp>
        <p:nvSpPr>
          <p:cNvPr id="2053" name="AutoShape 4"/>
          <p:cNvSpPr>
            <a:spLocks noChangeAspect="1" noChangeArrowheads="1"/>
          </p:cNvSpPr>
          <p:nvPr/>
        </p:nvSpPr>
        <p:spPr bwMode="auto">
          <a:xfrm>
            <a:off x="152400" y="1676400"/>
            <a:ext cx="899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4" name="AutoShape 133"/>
          <p:cNvSpPr>
            <a:spLocks noChangeAspect="1" noChangeArrowheads="1"/>
          </p:cNvSpPr>
          <p:nvPr/>
        </p:nvSpPr>
        <p:spPr bwMode="auto">
          <a:xfrm>
            <a:off x="152400" y="1447800"/>
            <a:ext cx="899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3" presetClass="emph" presetSubtype="0" repeatCount="3000" fill="remove" nodeType="withEffect">
                                  <p:stCondLst>
                                    <p:cond delay="0"/>
                                  </p:stCondLst>
                                  <p:childTnLst>
                                    <p:animClr clrSpc="rgb" dir="cw">
                                      <p:cBhvr override="childStyle">
                                        <p:cTn id="6" dur="1500" accel="50000" autoRev="1" fill="hold" tmFilter="0, 0; .33333, 1; 1, 1">
                                          <p:stCondLst>
                                            <p:cond delay="0"/>
                                          </p:stCondLst>
                                        </p:cTn>
                                        <p:tgtEl>
                                          <p:spTgt spid="3075">
                                            <p:txEl>
                                              <p:pRg st="0" end="0"/>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075">
                                            <p:txEl>
                                              <p:pRg st="0" end="0"/>
                                            </p:txEl>
                                          </p:spTgt>
                                        </p:tgtEl>
                                        <p:attrNameLst>
                                          <p:attrName>fillcolor</p:attrName>
                                        </p:attrNameLst>
                                      </p:cBhvr>
                                      <p:to>
                                        <a:schemeClr val="accent2"/>
                                      </p:to>
                                    </p:animClr>
                                    <p:set>
                                      <p:cBhvr>
                                        <p:cTn id="8" dur="3000" fill="hold"/>
                                        <p:tgtEl>
                                          <p:spTgt spid="3075">
                                            <p:txEl>
                                              <p:pRg st="0" end="0"/>
                                            </p:txEl>
                                          </p:spTgt>
                                        </p:tgtEl>
                                        <p:attrNameLst>
                                          <p:attrName>fill.type</p:attrName>
                                        </p:attrNameLst>
                                      </p:cBhvr>
                                      <p:to>
                                        <p:strVal val="solid"/>
                                      </p:to>
                                    </p:set>
                                    <p:set>
                                      <p:cBhvr>
                                        <p:cTn id="9" dur="3000" fill="hold"/>
                                        <p:tgtEl>
                                          <p:spTgt spid="3075">
                                            <p:txEl>
                                              <p:pRg st="0" end="0"/>
                                            </p:txEl>
                                          </p:spTgt>
                                        </p:tgtEl>
                                        <p:attrNameLst>
                                          <p:attrName>fill.on</p:attrName>
                                        </p:attrNameLst>
                                      </p:cBhvr>
                                      <p:to>
                                        <p:strVal val="true"/>
                                      </p:to>
                                    </p:set>
                                    <p:animScale>
                                      <p:cBhvr>
                                        <p:cTn id="10" dur="1500" accel="50000" autoRev="1" fill="hold" tmFilter="0, 0; .33333, 1; 1, 1">
                                          <p:stCondLst>
                                            <p:cond delay="0"/>
                                          </p:stCondLst>
                                        </p:cTn>
                                        <p:tgtEl>
                                          <p:spTgt spid="3075">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b="1" smtClean="0"/>
              <a:t>Glove Change Frequency</a:t>
            </a:r>
            <a:br>
              <a:rPr lang="en-US" altLang="en-US" sz="3200" b="1" smtClean="0"/>
            </a:br>
            <a:endParaRPr lang="en-US" altLang="en-US" sz="3200" b="1" smtClean="0"/>
          </a:p>
        </p:txBody>
      </p:sp>
      <p:sp>
        <p:nvSpPr>
          <p:cNvPr id="11267" name="Rectangle 3"/>
          <p:cNvSpPr>
            <a:spLocks noGrp="1" noChangeArrowheads="1"/>
          </p:cNvSpPr>
          <p:nvPr>
            <p:ph type="body" idx="1"/>
          </p:nvPr>
        </p:nvSpPr>
        <p:spPr>
          <a:xfrm>
            <a:off x="457200" y="1143000"/>
            <a:ext cx="8229600" cy="4525963"/>
          </a:xfrm>
        </p:spPr>
        <p:txBody>
          <a:bodyPr/>
          <a:lstStyle/>
          <a:p>
            <a:pPr eaLnBrk="1" hangingPunct="1">
              <a:lnSpc>
                <a:spcPct val="80000"/>
              </a:lnSpc>
            </a:pPr>
            <a:r>
              <a:rPr lang="en-US" altLang="en-US" sz="1800" smtClean="0"/>
              <a:t>Change gloves periodically and wash hands each time before &amp; after gloving</a:t>
            </a:r>
          </a:p>
          <a:p>
            <a:pPr eaLnBrk="1" hangingPunct="1">
              <a:lnSpc>
                <a:spcPct val="80000"/>
              </a:lnSpc>
            </a:pPr>
            <a:endParaRPr lang="en-US" altLang="en-US" sz="1800" smtClean="0"/>
          </a:p>
          <a:p>
            <a:pPr eaLnBrk="1" hangingPunct="1">
              <a:lnSpc>
                <a:spcPct val="80000"/>
              </a:lnSpc>
            </a:pPr>
            <a:r>
              <a:rPr lang="en-US" altLang="en-US" sz="1800" smtClean="0"/>
              <a:t>After hand washing, dry hands properly and thoroughly before donning gloves to make them easier to slip on</a:t>
            </a:r>
          </a:p>
          <a:p>
            <a:pPr eaLnBrk="1" hangingPunct="1">
              <a:lnSpc>
                <a:spcPct val="80000"/>
              </a:lnSpc>
            </a:pPr>
            <a:endParaRPr lang="en-US" altLang="en-US" sz="1800" smtClean="0"/>
          </a:p>
          <a:p>
            <a:pPr eaLnBrk="1" hangingPunct="1">
              <a:lnSpc>
                <a:spcPct val="80000"/>
              </a:lnSpc>
            </a:pPr>
            <a:r>
              <a:rPr lang="en-US" altLang="en-US" sz="1800" smtClean="0"/>
              <a:t>Base the </a:t>
            </a:r>
            <a:r>
              <a:rPr lang="en-US" altLang="en-US" sz="1800" b="1" smtClean="0"/>
              <a:t>frequency of glove changing </a:t>
            </a:r>
            <a:r>
              <a:rPr lang="en-US" altLang="en-US" sz="1800" smtClean="0"/>
              <a:t>on TASK changes</a:t>
            </a:r>
          </a:p>
          <a:p>
            <a:pPr eaLnBrk="1" hangingPunct="1">
              <a:lnSpc>
                <a:spcPct val="80000"/>
              </a:lnSpc>
              <a:buFontTx/>
              <a:buNone/>
            </a:pPr>
            <a:r>
              <a:rPr lang="en-US" altLang="en-US" sz="1800" smtClean="0"/>
              <a:t>	– remove gloves if doing different task not handling ready-to-eat foods;</a:t>
            </a:r>
          </a:p>
          <a:p>
            <a:pPr eaLnBrk="1" hangingPunct="1">
              <a:lnSpc>
                <a:spcPct val="80000"/>
              </a:lnSpc>
              <a:buFontTx/>
              <a:buNone/>
            </a:pPr>
            <a:r>
              <a:rPr lang="en-US" altLang="en-US" sz="1800" smtClean="0"/>
              <a:t>	– change gloves to handle a raw food or different raw species (for example: raw chicken or raw beef);</a:t>
            </a:r>
          </a:p>
          <a:p>
            <a:pPr eaLnBrk="1" hangingPunct="1">
              <a:lnSpc>
                <a:spcPct val="80000"/>
              </a:lnSpc>
              <a:buFontTx/>
              <a:buNone/>
            </a:pPr>
            <a:r>
              <a:rPr lang="en-US" altLang="en-US" sz="1800" smtClean="0"/>
              <a:t>	– change gloves to handle another ready-to-eat food that might transfer a flavor or food allergen</a:t>
            </a:r>
          </a:p>
          <a:p>
            <a:pPr eaLnBrk="1" hangingPunct="1">
              <a:lnSpc>
                <a:spcPct val="80000"/>
              </a:lnSpc>
              <a:buFontTx/>
              <a:buNone/>
            </a:pPr>
            <a:endParaRPr lang="en-US" altLang="en-US" sz="1800" smtClean="0"/>
          </a:p>
          <a:p>
            <a:pPr eaLnBrk="1" hangingPunct="1">
              <a:lnSpc>
                <a:spcPct val="80000"/>
              </a:lnSpc>
            </a:pPr>
            <a:r>
              <a:rPr lang="en-US" altLang="en-US" sz="1800" smtClean="0"/>
              <a:t>Wash hands and re-glove if a glove develops a hole or tear during usage</a:t>
            </a:r>
          </a:p>
          <a:p>
            <a:pPr eaLnBrk="1" hangingPunct="1">
              <a:lnSpc>
                <a:spcPct val="80000"/>
              </a:lnSpc>
              <a:buFontTx/>
              <a:buNone/>
            </a:pPr>
            <a:r>
              <a:rPr lang="en-US" altLang="en-US" sz="1800" smtClean="0"/>
              <a:t> </a:t>
            </a:r>
          </a:p>
          <a:p>
            <a:pPr eaLnBrk="1" hangingPunct="1">
              <a:lnSpc>
                <a:spcPct val="80000"/>
              </a:lnSpc>
            </a:pPr>
            <a:r>
              <a:rPr lang="en-US" altLang="en-US" sz="1800" smtClean="0"/>
              <a:t>Change gloves after sneezing, coughing, or touching your hair or face</a:t>
            </a:r>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p:txBody>
      </p:sp>
      <p:sp>
        <p:nvSpPr>
          <p:cNvPr id="11268" name="Footer Placeholder 4"/>
          <p:cNvSpPr>
            <a:spLocks noGrp="1"/>
          </p:cNvSpPr>
          <p:nvPr>
            <p:ph type="ftr" sz="quarter" idx="11"/>
          </p:nvPr>
        </p:nvSpPr>
        <p:spPr>
          <a:xfrm>
            <a:off x="2286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15963"/>
          </a:xfrm>
        </p:spPr>
        <p:txBody>
          <a:bodyPr/>
          <a:lstStyle/>
          <a:p>
            <a:pPr eaLnBrk="1" hangingPunct="1"/>
            <a:r>
              <a:rPr lang="en-US" altLang="en-US" sz="3200" b="1" smtClean="0"/>
              <a:t>Get the Correct Glove Fit</a:t>
            </a:r>
            <a:br>
              <a:rPr lang="en-US" altLang="en-US" sz="3200" b="1" smtClean="0"/>
            </a:br>
            <a:endParaRPr lang="en-US" altLang="en-US" sz="3200" b="1" smtClean="0"/>
          </a:p>
        </p:txBody>
      </p:sp>
      <p:sp>
        <p:nvSpPr>
          <p:cNvPr id="12291" name="Rectangle 3"/>
          <p:cNvSpPr>
            <a:spLocks noGrp="1" noChangeArrowheads="1"/>
          </p:cNvSpPr>
          <p:nvPr>
            <p:ph type="body" idx="1"/>
          </p:nvPr>
        </p:nvSpPr>
        <p:spPr>
          <a:xfrm>
            <a:off x="457200" y="1219200"/>
            <a:ext cx="8229600" cy="4525963"/>
          </a:xfrm>
        </p:spPr>
        <p:txBody>
          <a:bodyPr/>
          <a:lstStyle/>
          <a:p>
            <a:pPr eaLnBrk="1" hangingPunct="1"/>
            <a:r>
              <a:rPr lang="en-US" altLang="en-US" sz="2400" smtClean="0"/>
              <a:t>Glove size is important for safety and comfort</a:t>
            </a:r>
          </a:p>
          <a:p>
            <a:pPr eaLnBrk="1" hangingPunct="1"/>
            <a:r>
              <a:rPr lang="en-US" altLang="en-US" sz="2400" smtClean="0"/>
              <a:t>Select the right size for your hand— from small</a:t>
            </a:r>
          </a:p>
          <a:p>
            <a:pPr eaLnBrk="1" hangingPunct="1">
              <a:buFontTx/>
              <a:buNone/>
            </a:pPr>
            <a:r>
              <a:rPr lang="en-US" altLang="en-US" sz="2400" smtClean="0"/>
              <a:t>	to extra large</a:t>
            </a:r>
          </a:p>
          <a:p>
            <a:pPr eaLnBrk="1" hangingPunct="1"/>
            <a:r>
              <a:rPr lang="en-US" altLang="en-US" sz="2400" smtClean="0"/>
              <a:t>Poly, Vinyl, Latex, &amp; Nitrile usually come in 4 or 5 sizes – Small, Medium, Large, X or XX-Large</a:t>
            </a:r>
          </a:p>
          <a:p>
            <a:pPr eaLnBrk="1" hangingPunct="1"/>
            <a:r>
              <a:rPr lang="en-US" altLang="en-US" sz="2400" smtClean="0"/>
              <a:t>Glove sizes are measured across the widest part of the palm as shown</a:t>
            </a:r>
          </a:p>
          <a:p>
            <a:pPr eaLnBrk="1" hangingPunct="1"/>
            <a:endParaRPr lang="en-US" altLang="en-US" sz="2400" smtClean="0"/>
          </a:p>
        </p:txBody>
      </p:sp>
      <p:pic>
        <p:nvPicPr>
          <p:cNvPr id="12292" name="Picture 5" descr="Glove_Sizing_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95713"/>
            <a:ext cx="25146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ooter Placeholder 5"/>
          <p:cNvSpPr>
            <a:spLocks noGrp="1"/>
          </p:cNvSpPr>
          <p:nvPr>
            <p:ph type="ftr" sz="quarter" idx="11"/>
          </p:nvPr>
        </p:nvSpPr>
        <p:spPr>
          <a:xfrm>
            <a:off x="228600" y="6245225"/>
            <a:ext cx="8915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200" b="1" smtClean="0"/>
              <a:t>Avoid Cross-contamination with </a:t>
            </a:r>
            <a:br>
              <a:rPr lang="en-US" altLang="en-US" sz="3200" b="1" smtClean="0"/>
            </a:br>
            <a:r>
              <a:rPr lang="en-US" altLang="en-US" sz="3200" b="1" smtClean="0"/>
              <a:t>Cut-resistant Gloves</a:t>
            </a:r>
          </a:p>
        </p:txBody>
      </p:sp>
      <p:sp>
        <p:nvSpPr>
          <p:cNvPr id="52227" name="Rectangle 3"/>
          <p:cNvSpPr>
            <a:spLocks noGrp="1" noChangeArrowheads="1"/>
          </p:cNvSpPr>
          <p:nvPr>
            <p:ph type="body" sz="half" idx="1"/>
          </p:nvPr>
        </p:nvSpPr>
        <p:spPr>
          <a:xfrm>
            <a:off x="304800" y="1524000"/>
            <a:ext cx="8305800" cy="2286000"/>
          </a:xfrm>
        </p:spPr>
        <p:txBody>
          <a:bodyPr/>
          <a:lstStyle/>
          <a:p>
            <a:pPr eaLnBrk="1" hangingPunct="1">
              <a:lnSpc>
                <a:spcPct val="90000"/>
              </a:lnSpc>
            </a:pPr>
            <a:r>
              <a:rPr lang="en-US" altLang="en-US" sz="2400" smtClean="0"/>
              <a:t>If wearing a cut-resistant glove to cut or handle raw or ready-to-eat food, wear a larger disposable glove over top to avoid cross-contamination of the reusable cut-resistant glove</a:t>
            </a:r>
          </a:p>
          <a:p>
            <a:pPr eaLnBrk="1" hangingPunct="1">
              <a:lnSpc>
                <a:spcPct val="90000"/>
              </a:lnSpc>
            </a:pPr>
            <a:r>
              <a:rPr lang="en-US" altLang="en-US" sz="2400" smtClean="0"/>
              <a:t>Wash, rinse &amp; sanitize the cut-resistant glove between uses</a:t>
            </a:r>
          </a:p>
          <a:p>
            <a:pPr eaLnBrk="1" hangingPunct="1">
              <a:lnSpc>
                <a:spcPct val="90000"/>
              </a:lnSpc>
            </a:pPr>
            <a:endParaRPr lang="en-US" altLang="en-US" sz="2400" smtClean="0"/>
          </a:p>
        </p:txBody>
      </p:sp>
      <p:graphicFrame>
        <p:nvGraphicFramePr>
          <p:cNvPr id="52228" name="Group 4"/>
          <p:cNvGraphicFramePr>
            <a:graphicFrameLocks noGrp="1"/>
          </p:cNvGraphicFramePr>
          <p:nvPr>
            <p:ph sz="half" idx="2"/>
          </p:nvPr>
        </p:nvGraphicFramePr>
        <p:xfrm>
          <a:off x="304800" y="3810000"/>
          <a:ext cx="8229600" cy="2667000"/>
        </p:xfrm>
        <a:graphic>
          <a:graphicData uri="http://schemas.openxmlformats.org/drawingml/2006/table">
            <a:tbl>
              <a:tblPr/>
              <a:tblGrid>
                <a:gridCol w="1646238"/>
                <a:gridCol w="1646237"/>
                <a:gridCol w="1644650"/>
                <a:gridCol w="1646238"/>
                <a:gridCol w="1646237"/>
              </a:tblGrid>
              <a:tr h="850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Cut-resistant Safety Glove Needed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Disposable Glove Needed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Disposable Glove Over Top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r>
              <a:tr h="181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r>
            </a:tbl>
          </a:graphicData>
        </a:graphic>
      </p:graphicFrame>
      <p:pic>
        <p:nvPicPr>
          <p:cNvPr id="13336" name="Picture 24" descr="1560 BladeBlocker HD glove hanging on 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00600"/>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Vinyl 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76800"/>
            <a:ext cx="1219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glove over 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876800"/>
            <a:ext cx="10017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Footer Placeholder 8"/>
          <p:cNvSpPr>
            <a:spLocks noGrp="1"/>
          </p:cNvSpPr>
          <p:nvPr>
            <p:ph type="ftr" sz="quarter" idx="11"/>
          </p:nvPr>
        </p:nvSpPr>
        <p:spPr>
          <a:xfrm>
            <a:off x="0" y="6477000"/>
            <a:ext cx="8915400" cy="231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smtClean="0"/>
              <a:t>Presentation prepared by the Food Contact and Utensil Barrier Usage Committee for the Conference for the Food Protection Revised December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7"/>
                                        </p:tgtEl>
                                        <p:attrNameLst>
                                          <p:attrName>style.visibility</p:attrName>
                                        </p:attrNameLst>
                                      </p:cBhvr>
                                      <p:to>
                                        <p:strVal val="visible"/>
                                      </p:to>
                                    </p:set>
                                    <p:animEffect transition="in" filter="fade">
                                      <p:cBhvr>
                                        <p:cTn id="10"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pPr eaLnBrk="1" hangingPunct="1"/>
            <a:r>
              <a:rPr lang="en-US" altLang="en-US" sz="3200" b="1" smtClean="0"/>
              <a:t>Removing Gloves Correctly</a:t>
            </a:r>
          </a:p>
        </p:txBody>
      </p:sp>
      <p:sp>
        <p:nvSpPr>
          <p:cNvPr id="53251" name="Rectangle 3"/>
          <p:cNvSpPr>
            <a:spLocks noGrp="1" noChangeArrowheads="1"/>
          </p:cNvSpPr>
          <p:nvPr>
            <p:ph type="body" sz="half" idx="1"/>
          </p:nvPr>
        </p:nvSpPr>
        <p:spPr>
          <a:xfrm>
            <a:off x="457200" y="1752600"/>
            <a:ext cx="3200400" cy="2895600"/>
          </a:xfrm>
        </p:spPr>
        <p:txBody>
          <a:bodyPr/>
          <a:lstStyle/>
          <a:p>
            <a:pPr eaLnBrk="1" hangingPunct="1"/>
            <a:r>
              <a:rPr lang="en-US" altLang="en-US" sz="2800" smtClean="0"/>
              <a:t>To remove disposable gloves correctly, grasp at the cuff and peel them off inside-out</a:t>
            </a:r>
          </a:p>
        </p:txBody>
      </p:sp>
      <p:pic>
        <p:nvPicPr>
          <p:cNvPr id="14340" name="Picture 4" descr="Remove gloves9-1-05 resize "/>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905000"/>
            <a:ext cx="4591050" cy="3548063"/>
          </a:xfrm>
          <a:noFill/>
        </p:spPr>
      </p:pic>
      <p:sp>
        <p:nvSpPr>
          <p:cNvPr id="14341" name="Oval 5"/>
          <p:cNvSpPr>
            <a:spLocks noChangeArrowheads="1"/>
          </p:cNvSpPr>
          <p:nvPr/>
        </p:nvSpPr>
        <p:spPr bwMode="auto">
          <a:xfrm>
            <a:off x="7162800" y="5105400"/>
            <a:ext cx="1447800" cy="533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342" name="Rectangle 6"/>
          <p:cNvSpPr>
            <a:spLocks noChangeArrowheads="1"/>
          </p:cNvSpPr>
          <p:nvPr/>
        </p:nvSpPr>
        <p:spPr bwMode="auto">
          <a:xfrm>
            <a:off x="3962400" y="5257800"/>
            <a:ext cx="46482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343" name="Text Box 7"/>
          <p:cNvSpPr txBox="1">
            <a:spLocks noChangeArrowheads="1"/>
          </p:cNvSpPr>
          <p:nvPr/>
        </p:nvSpPr>
        <p:spPr bwMode="auto">
          <a:xfrm>
            <a:off x="1143000" y="53340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ym typeface="Wingdings" pitchFamily="2" charset="2"/>
              </a:rPr>
              <a:t></a:t>
            </a:r>
            <a:r>
              <a:rPr lang="en-US" altLang="en-US" sz="2400">
                <a:solidFill>
                  <a:srgbClr val="FF3300"/>
                </a:solidFill>
              </a:rPr>
              <a:t>DO NOT remove and re-use gloves OR re-wash single-use food contact gloves for multiple tasks</a:t>
            </a:r>
          </a:p>
        </p:txBody>
      </p:sp>
      <p:sp>
        <p:nvSpPr>
          <p:cNvPr id="14344" name="Footer Placeholder 8"/>
          <p:cNvSpPr>
            <a:spLocks noGrp="1"/>
          </p:cNvSpPr>
          <p:nvPr>
            <p:ph type="ftr" sz="quarter" idx="11"/>
          </p:nvPr>
        </p:nvSpPr>
        <p:spPr>
          <a:xfrm>
            <a:off x="228600" y="6245225"/>
            <a:ext cx="8763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fade">
                                      <p:cBhvr>
                                        <p:cTn id="14" dur="500"/>
                                        <p:tgtEl>
                                          <p:spTgt spid="53251">
                                            <p:txEl>
                                              <p:pRg st="0" end="0"/>
                                            </p:txEl>
                                          </p:spTgt>
                                        </p:tgtEl>
                                      </p:cBhvr>
                                    </p:animEffect>
                                    <p:anim calcmode="lin" valueType="num">
                                      <p:cBhvr>
                                        <p:cTn id="15"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32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chemeClr val="tx1"/>
                </a:solidFill>
              </a:rPr>
              <a:t>Utensils</a:t>
            </a:r>
            <a:br>
              <a:rPr lang="en-US" altLang="en-US" sz="3200" smtClean="0">
                <a:solidFill>
                  <a:schemeClr val="tx1"/>
                </a:solidFill>
              </a:rPr>
            </a:br>
            <a:r>
              <a:rPr lang="en-US" altLang="en-US" sz="2000" smtClean="0">
                <a:solidFill>
                  <a:schemeClr val="tx1"/>
                </a:solidFill>
              </a:rPr>
              <a:t>(scoops, spoons, ladles, spatulas, tongs, forks, chopsticks, toothpicks)</a:t>
            </a:r>
          </a:p>
        </p:txBody>
      </p:sp>
      <p:sp>
        <p:nvSpPr>
          <p:cNvPr id="15363" name="Rectangle 3"/>
          <p:cNvSpPr>
            <a:spLocks noGrp="1" noChangeArrowheads="1"/>
          </p:cNvSpPr>
          <p:nvPr>
            <p:ph type="body" idx="1"/>
          </p:nvPr>
        </p:nvSpPr>
        <p:spPr>
          <a:xfrm>
            <a:off x="457200" y="1524000"/>
            <a:ext cx="8229600" cy="4800600"/>
          </a:xfrm>
        </p:spPr>
        <p:txBody>
          <a:bodyPr/>
          <a:lstStyle/>
          <a:p>
            <a:pPr eaLnBrk="1" hangingPunct="1"/>
            <a:r>
              <a:rPr lang="en-US" altLang="en-US" sz="2400" smtClean="0"/>
              <a:t>The construction and design of the food contact surface should  follow FDA Food Code requirements in section 4-201.11 and be durable and able to retain its characteristic qualities under normal conditions</a:t>
            </a:r>
          </a:p>
          <a:p>
            <a:pPr eaLnBrk="1" hangingPunct="1"/>
            <a:endParaRPr lang="en-US" altLang="en-US" sz="2400" smtClean="0"/>
          </a:p>
          <a:p>
            <a:pPr eaLnBrk="1" hangingPunct="1"/>
            <a:r>
              <a:rPr lang="en-US" altLang="en-US" sz="2400" smtClean="0"/>
              <a:t>All utensils should be washed, rinsed, sanitized and air dried between uses and at least every 4 hours when being used.</a:t>
            </a:r>
          </a:p>
          <a:p>
            <a:pPr eaLnBrk="1" hangingPunct="1"/>
            <a:endParaRPr lang="en-US" altLang="en-US" sz="2400" smtClean="0"/>
          </a:p>
          <a:p>
            <a:pPr eaLnBrk="1" hangingPunct="1"/>
            <a:r>
              <a:rPr lang="en-US" altLang="en-US" sz="2400" smtClean="0"/>
              <a:t>All in-use utensils shall be changed at least every </a:t>
            </a:r>
            <a:r>
              <a:rPr lang="en-US" altLang="en-US" sz="2400" b="1" smtClean="0"/>
              <a:t>4 hours</a:t>
            </a:r>
            <a:r>
              <a:rPr lang="en-US" altLang="en-US" sz="2400" smtClean="0"/>
              <a:t> during continual use</a:t>
            </a:r>
          </a:p>
          <a:p>
            <a:pPr eaLnBrk="1" hangingPunct="1"/>
            <a:endParaRPr lang="en-US" altLang="en-US" sz="2400" smtClean="0"/>
          </a:p>
        </p:txBody>
      </p:sp>
      <p:sp>
        <p:nvSpPr>
          <p:cNvPr id="15364" name="Footer Placeholder 4"/>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chemeClr val="tx1"/>
                </a:solidFill>
              </a:rPr>
              <a:t>Utensils</a:t>
            </a:r>
            <a:br>
              <a:rPr lang="en-US" altLang="en-US" sz="3200" smtClean="0">
                <a:solidFill>
                  <a:schemeClr val="tx1"/>
                </a:solidFill>
              </a:rPr>
            </a:br>
            <a:r>
              <a:rPr lang="en-US" altLang="en-US" sz="2800" smtClean="0">
                <a:solidFill>
                  <a:schemeClr val="tx1"/>
                </a:solidFill>
              </a:rPr>
              <a:t>(scoops, spoons, ladles, spatulas, tongs, forks, chopsticks, toothpicks)</a:t>
            </a:r>
          </a:p>
        </p:txBody>
      </p:sp>
      <p:sp>
        <p:nvSpPr>
          <p:cNvPr id="16387" name="Rectangle 3"/>
          <p:cNvSpPr>
            <a:spLocks noGrp="1" noChangeArrowheads="1"/>
          </p:cNvSpPr>
          <p:nvPr>
            <p:ph type="body" idx="1"/>
          </p:nvPr>
        </p:nvSpPr>
        <p:spPr>
          <a:xfrm>
            <a:off x="457200" y="1722438"/>
            <a:ext cx="8229600" cy="4525962"/>
          </a:xfrm>
        </p:spPr>
        <p:txBody>
          <a:bodyPr/>
          <a:lstStyle/>
          <a:p>
            <a:pPr marL="609600" indent="-609600" algn="just" eaLnBrk="1" hangingPunct="1">
              <a:lnSpc>
                <a:spcPct val="80000"/>
              </a:lnSpc>
            </a:pPr>
            <a:r>
              <a:rPr lang="en-US" altLang="en-US" sz="2400" smtClean="0"/>
              <a:t>When not in use, utensils must be stored in a manner to prevent bacterial growth such as in the food, in a clean and protected environment, under running water, or in a container at a minimum temperature of 135°F (57°C)</a:t>
            </a:r>
          </a:p>
          <a:p>
            <a:pPr marL="609600" indent="-609600" algn="just" eaLnBrk="1" hangingPunct="1">
              <a:lnSpc>
                <a:spcPct val="80000"/>
              </a:lnSpc>
              <a:buFontTx/>
              <a:buNone/>
            </a:pPr>
            <a:endParaRPr lang="en-US" altLang="en-US" sz="2400" smtClean="0"/>
          </a:p>
          <a:p>
            <a:pPr marL="609600" indent="-609600" eaLnBrk="1" hangingPunct="1">
              <a:lnSpc>
                <a:spcPct val="80000"/>
              </a:lnSpc>
            </a:pPr>
            <a:r>
              <a:rPr lang="en-US" altLang="en-US" sz="2400" smtClean="0"/>
              <a:t>In-use utensils may not be stored in chemical sanitizer or ice</a:t>
            </a:r>
          </a:p>
          <a:p>
            <a:pPr marL="609600" indent="-609600" eaLnBrk="1" hangingPunct="1">
              <a:lnSpc>
                <a:spcPct val="80000"/>
              </a:lnSpc>
            </a:pPr>
            <a:endParaRPr lang="en-US" altLang="en-US" sz="240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53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133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IMG_53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343400"/>
            <a:ext cx="2514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Footer Placeholder 7"/>
          <p:cNvSpPr>
            <a:spLocks noGrp="1"/>
          </p:cNvSpPr>
          <p:nvPr>
            <p:ph type="ftr" sz="quarter" idx="11"/>
          </p:nvPr>
        </p:nvSpPr>
        <p:spPr>
          <a:xfrm>
            <a:off x="152400" y="6245225"/>
            <a:ext cx="8763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200" smtClean="0">
                <a:solidFill>
                  <a:schemeClr val="tx1"/>
                </a:solidFill>
              </a:rPr>
              <a:t>Scoops</a:t>
            </a:r>
          </a:p>
        </p:txBody>
      </p:sp>
      <p:sp>
        <p:nvSpPr>
          <p:cNvPr id="17411" name="Rectangle 3"/>
          <p:cNvSpPr>
            <a:spLocks noGrp="1" noChangeArrowheads="1"/>
          </p:cNvSpPr>
          <p:nvPr>
            <p:ph type="body" idx="1"/>
          </p:nvPr>
        </p:nvSpPr>
        <p:spPr/>
        <p:txBody>
          <a:bodyPr/>
          <a:lstStyle/>
          <a:p>
            <a:pPr eaLnBrk="1" hangingPunct="1">
              <a:lnSpc>
                <a:spcPct val="80000"/>
              </a:lnSpc>
            </a:pPr>
            <a:r>
              <a:rPr lang="en-US" altLang="en-US" sz="2400" smtClean="0"/>
              <a:t>Scoops are used by food preparers, servers and customers when preparing, portioning or serving liquid or solid food</a:t>
            </a:r>
          </a:p>
          <a:p>
            <a:pPr eaLnBrk="1" hangingPunct="1">
              <a:lnSpc>
                <a:spcPct val="80000"/>
              </a:lnSpc>
              <a:buFontTx/>
              <a:buNone/>
            </a:pPr>
            <a:endParaRPr lang="en-US" altLang="en-US" sz="2400" smtClean="0"/>
          </a:p>
          <a:p>
            <a:pPr eaLnBrk="1" hangingPunct="1">
              <a:lnSpc>
                <a:spcPct val="80000"/>
              </a:lnSpc>
            </a:pPr>
            <a:r>
              <a:rPr lang="en-US" altLang="en-US" sz="2400" smtClean="0"/>
              <a:t>Scoops can be used with or without the use of other barriers</a:t>
            </a:r>
          </a:p>
          <a:p>
            <a:pPr eaLnBrk="1" hangingPunct="1">
              <a:lnSpc>
                <a:spcPct val="80000"/>
              </a:lnSpc>
              <a:buFontTx/>
              <a:buNone/>
            </a:pPr>
            <a:endParaRPr lang="en-US" altLang="en-US" sz="2400" smtClean="0"/>
          </a:p>
          <a:p>
            <a:pPr eaLnBrk="1" hangingPunct="1">
              <a:lnSpc>
                <a:spcPct val="80000"/>
              </a:lnSpc>
            </a:pPr>
            <a:r>
              <a:rPr lang="en-US" altLang="en-US" sz="2400" smtClean="0"/>
              <a:t>When using a scoop with a release trigger, prevent the release trigger from touching the food. This prevents pathogens from the hand transferring to the food</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029200"/>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ooter Placeholder 5"/>
          <p:cNvSpPr>
            <a:spLocks noGrp="1"/>
          </p:cNvSpPr>
          <p:nvPr>
            <p:ph type="ftr" sz="quarter" idx="11"/>
          </p:nvPr>
        </p:nvSpPr>
        <p:spPr>
          <a:xfrm>
            <a:off x="152400" y="6245225"/>
            <a:ext cx="8839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200" smtClean="0"/>
              <a:t>Spoons</a:t>
            </a:r>
          </a:p>
        </p:txBody>
      </p:sp>
      <p:sp>
        <p:nvSpPr>
          <p:cNvPr id="18435" name="Rectangle 3"/>
          <p:cNvSpPr>
            <a:spLocks noGrp="1" noChangeArrowheads="1"/>
          </p:cNvSpPr>
          <p:nvPr>
            <p:ph type="body" idx="1"/>
          </p:nvPr>
        </p:nvSpPr>
        <p:spPr/>
        <p:txBody>
          <a:bodyPr/>
          <a:lstStyle/>
          <a:p>
            <a:pPr eaLnBrk="1" hangingPunct="1">
              <a:lnSpc>
                <a:spcPct val="80000"/>
              </a:lnSpc>
            </a:pPr>
            <a:r>
              <a:rPr lang="en-US" altLang="en-US" sz="2400" smtClean="0"/>
              <a:t>Spoons typically have no predetermined serving size or shape</a:t>
            </a:r>
          </a:p>
          <a:p>
            <a:pPr eaLnBrk="1" hangingPunct="1">
              <a:lnSpc>
                <a:spcPct val="80000"/>
              </a:lnSpc>
            </a:pPr>
            <a:endParaRPr lang="en-US" altLang="en-US" sz="2400" smtClean="0">
              <a:solidFill>
                <a:srgbClr val="FF3300"/>
              </a:solidFill>
            </a:endParaRPr>
          </a:p>
          <a:p>
            <a:pPr eaLnBrk="1" hangingPunct="1">
              <a:lnSpc>
                <a:spcPct val="80000"/>
              </a:lnSpc>
            </a:pPr>
            <a:r>
              <a:rPr lang="en-US" altLang="en-US" sz="2400" smtClean="0"/>
              <a:t>Spoons are used by food preparers, servers and customers when preparing, portioning or serving liquid or solid food</a:t>
            </a:r>
          </a:p>
          <a:p>
            <a:pPr eaLnBrk="1" hangingPunct="1">
              <a:lnSpc>
                <a:spcPct val="80000"/>
              </a:lnSpc>
              <a:buFontTx/>
              <a:buNone/>
            </a:pPr>
            <a:r>
              <a:rPr lang="en-US" altLang="en-US" sz="2400" smtClean="0"/>
              <a:t> </a:t>
            </a:r>
          </a:p>
          <a:p>
            <a:pPr eaLnBrk="1" hangingPunct="1">
              <a:lnSpc>
                <a:spcPct val="80000"/>
              </a:lnSpc>
            </a:pPr>
            <a:r>
              <a:rPr lang="en-US" altLang="en-US" sz="2400" smtClean="0"/>
              <a:t>When using spoons for tasting, the spoon used for tasting must only be used once. Disposable or single serving utensils can be used for this task</a:t>
            </a:r>
          </a:p>
          <a:p>
            <a:pPr eaLnBrk="1" hangingPunct="1">
              <a:lnSpc>
                <a:spcPct val="80000"/>
              </a:lnSpc>
              <a:buFontTx/>
              <a:buNone/>
            </a:pPr>
            <a:endParaRPr lang="en-US" altLang="en-US" sz="2400" smtClean="0"/>
          </a:p>
          <a:p>
            <a:pPr eaLnBrk="1" hangingPunct="1">
              <a:lnSpc>
                <a:spcPct val="80000"/>
              </a:lnSpc>
            </a:pPr>
            <a:r>
              <a:rPr lang="en-US" altLang="en-US" sz="2400" smtClean="0"/>
              <a:t>Improper use of tasting spoons can lead to foodborne illness</a:t>
            </a:r>
          </a:p>
        </p:txBody>
      </p:sp>
      <p:pic>
        <p:nvPicPr>
          <p:cNvPr id="18436" name="Picture 5" descr="98166measuring_sp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228600"/>
            <a:ext cx="11414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5"/>
          <p:cNvSpPr>
            <a:spLocks noGrp="1"/>
          </p:cNvSpPr>
          <p:nvPr>
            <p:ph type="ftr" sz="quarter" idx="11"/>
          </p:nvPr>
        </p:nvSpPr>
        <p:spPr>
          <a:xfrm>
            <a:off x="152400" y="6245225"/>
            <a:ext cx="8839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3200" smtClean="0">
                <a:solidFill>
                  <a:schemeClr val="tx1"/>
                </a:solidFill>
              </a:rPr>
              <a:t>Ladles</a:t>
            </a:r>
          </a:p>
        </p:txBody>
      </p:sp>
      <p:sp>
        <p:nvSpPr>
          <p:cNvPr id="19459" name="Rectangle 3"/>
          <p:cNvSpPr>
            <a:spLocks noGrp="1" noChangeArrowheads="1"/>
          </p:cNvSpPr>
          <p:nvPr>
            <p:ph type="body" idx="1"/>
          </p:nvPr>
        </p:nvSpPr>
        <p:spPr>
          <a:xfrm>
            <a:off x="457200" y="1600200"/>
            <a:ext cx="8229600" cy="3657600"/>
          </a:xfrm>
        </p:spPr>
        <p:txBody>
          <a:bodyPr/>
          <a:lstStyle/>
          <a:p>
            <a:pPr eaLnBrk="1" hangingPunct="1">
              <a:lnSpc>
                <a:spcPct val="90000"/>
              </a:lnSpc>
            </a:pPr>
            <a:r>
              <a:rPr lang="en-US" altLang="en-US" sz="2400" smtClean="0"/>
              <a:t>Ladles are available in many different sizes and are an ideal utensil for portion control</a:t>
            </a:r>
          </a:p>
          <a:p>
            <a:pPr eaLnBrk="1" hangingPunct="1">
              <a:lnSpc>
                <a:spcPct val="90000"/>
              </a:lnSpc>
            </a:pPr>
            <a:endParaRPr lang="en-US" altLang="en-US" sz="2400" smtClean="0"/>
          </a:p>
          <a:p>
            <a:pPr eaLnBrk="1" hangingPunct="1">
              <a:lnSpc>
                <a:spcPct val="90000"/>
              </a:lnSpc>
            </a:pPr>
            <a:r>
              <a:rPr lang="en-US" altLang="en-US" sz="2400" smtClean="0"/>
              <a:t>Ladles are used by food preparers, servers and customers when preparing, portioning or serving liquid or solid food</a:t>
            </a:r>
          </a:p>
          <a:p>
            <a:pPr eaLnBrk="1" hangingPunct="1">
              <a:lnSpc>
                <a:spcPct val="90000"/>
              </a:lnSpc>
            </a:pPr>
            <a:endParaRPr lang="en-US" altLang="en-US" sz="2400" smtClean="0"/>
          </a:p>
          <a:p>
            <a:pPr eaLnBrk="1" hangingPunct="1">
              <a:lnSpc>
                <a:spcPct val="90000"/>
              </a:lnSpc>
            </a:pPr>
            <a:r>
              <a:rPr lang="en-US" altLang="en-US" sz="2400" smtClean="0"/>
              <a:t>Ladles can be used with our without the use of other barriers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5"/>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71800" y="2971800"/>
            <a:ext cx="3200400" cy="1143000"/>
          </a:xfrm>
        </p:spPr>
        <p:txBody>
          <a:bodyPr/>
          <a:lstStyle/>
          <a:p>
            <a:pPr eaLnBrk="1" hangingPunct="1"/>
            <a:r>
              <a:rPr lang="en-US" altLang="en-US" smtClean="0"/>
              <a:t>Spatulas</a:t>
            </a:r>
          </a:p>
        </p:txBody>
      </p:sp>
      <p:pic>
        <p:nvPicPr>
          <p:cNvPr id="20483" name="Picture 4" descr="sp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2400"/>
            <a:ext cx="21367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wood sp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
            <a:ext cx="21320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Sell_3pc_Silicone_Spatula_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05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spat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1870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Spatul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91000"/>
            <a:ext cx="20986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spatul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28600"/>
            <a:ext cx="2362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sp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514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descr="2608cake_spatul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1828800"/>
            <a:ext cx="2133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Footer Placeholder 11"/>
          <p:cNvSpPr>
            <a:spLocks noGrp="1"/>
          </p:cNvSpPr>
          <p:nvPr>
            <p:ph type="ftr" sz="quarter" idx="11"/>
          </p:nvPr>
        </p:nvSpPr>
        <p:spPr>
          <a:xfrm>
            <a:off x="2286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There is a Tool for Every Job!</a:t>
            </a:r>
          </a:p>
        </p:txBody>
      </p:sp>
      <p:pic>
        <p:nvPicPr>
          <p:cNvPr id="3075" name="Picture 3" descr="exam-gl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1905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baggy glo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828800"/>
            <a:ext cx="2600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to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905000"/>
            <a:ext cx="3200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tongs_fork_fl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352800"/>
            <a:ext cx="30480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tongs_serv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800600"/>
            <a:ext cx="2667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snail_ton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4102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tongs_tea_b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257800"/>
            <a:ext cx="1981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Footer Placeholder 10"/>
          <p:cNvSpPr>
            <a:spLocks noGrp="1"/>
          </p:cNvSpPr>
          <p:nvPr>
            <p:ph type="ftr" sz="quarter" idx="11"/>
          </p:nvPr>
        </p:nvSpPr>
        <p:spPr>
          <a:xfrm>
            <a:off x="152400" y="6245225"/>
            <a:ext cx="8839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200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098"/>
                                        </p:tgtEl>
                                        <p:attrNameLst>
                                          <p:attrName>ppt_x</p:attrName>
                                          <p:attrName>ppt_y</p:attrName>
                                        </p:attrNameLst>
                                      </p:cBhvr>
                                    </p:animMotion>
                                    <p:animRot by="1500000">
                                      <p:cBhvr>
                                        <p:cTn id="7" dur="125" fill="hold">
                                          <p:stCondLst>
                                            <p:cond delay="0"/>
                                          </p:stCondLst>
                                        </p:cTn>
                                        <p:tgtEl>
                                          <p:spTgt spid="4098"/>
                                        </p:tgtEl>
                                        <p:attrNameLst>
                                          <p:attrName>r</p:attrName>
                                        </p:attrNameLst>
                                      </p:cBhvr>
                                    </p:animRot>
                                    <p:animRot by="-1500000">
                                      <p:cBhvr>
                                        <p:cTn id="8" dur="125" fill="hold">
                                          <p:stCondLst>
                                            <p:cond delay="125"/>
                                          </p:stCondLst>
                                        </p:cTn>
                                        <p:tgtEl>
                                          <p:spTgt spid="4098"/>
                                        </p:tgtEl>
                                        <p:attrNameLst>
                                          <p:attrName>r</p:attrName>
                                        </p:attrNameLst>
                                      </p:cBhvr>
                                    </p:animRot>
                                    <p:animRot by="-1500000">
                                      <p:cBhvr>
                                        <p:cTn id="9" dur="125" fill="hold">
                                          <p:stCondLst>
                                            <p:cond delay="250"/>
                                          </p:stCondLst>
                                        </p:cTn>
                                        <p:tgtEl>
                                          <p:spTgt spid="4098"/>
                                        </p:tgtEl>
                                        <p:attrNameLst>
                                          <p:attrName>r</p:attrName>
                                        </p:attrNameLst>
                                      </p:cBhvr>
                                    </p:animRot>
                                    <p:animRot by="1500000">
                                      <p:cBhvr>
                                        <p:cTn id="10" dur="125" fill="hold">
                                          <p:stCondLst>
                                            <p:cond delay="375"/>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304800"/>
            <a:ext cx="8305800" cy="990600"/>
          </a:xfrm>
        </p:spPr>
        <p:txBody>
          <a:bodyPr/>
          <a:lstStyle/>
          <a:p>
            <a:pPr eaLnBrk="1" hangingPunct="1"/>
            <a:r>
              <a:rPr lang="en-US" altLang="en-US" sz="3200" smtClean="0"/>
              <a:t>Spatulas</a:t>
            </a:r>
          </a:p>
        </p:txBody>
      </p:sp>
      <p:sp>
        <p:nvSpPr>
          <p:cNvPr id="21507" name="Rectangle 3"/>
          <p:cNvSpPr>
            <a:spLocks noGrp="1" noChangeArrowheads="1"/>
          </p:cNvSpPr>
          <p:nvPr>
            <p:ph type="body" idx="1"/>
          </p:nvPr>
        </p:nvSpPr>
        <p:spPr>
          <a:xfrm>
            <a:off x="457200" y="1524000"/>
            <a:ext cx="8229600" cy="4602163"/>
          </a:xfrm>
        </p:spPr>
        <p:txBody>
          <a:bodyPr/>
          <a:lstStyle/>
          <a:p>
            <a:pPr eaLnBrk="1" hangingPunct="1"/>
            <a:r>
              <a:rPr lang="en-US" altLang="en-US" sz="2400" smtClean="0"/>
              <a:t>Find a spatula that works best for the task. There are generalized and highly adapted designs widely available</a:t>
            </a:r>
          </a:p>
          <a:p>
            <a:pPr eaLnBrk="1" hangingPunct="1">
              <a:buFontTx/>
              <a:buNone/>
            </a:pPr>
            <a:r>
              <a:rPr lang="en-US" altLang="en-US" sz="2400" smtClean="0"/>
              <a:t>  </a:t>
            </a:r>
          </a:p>
          <a:p>
            <a:pPr eaLnBrk="1" hangingPunct="1"/>
            <a:r>
              <a:rPr lang="en-US" altLang="en-US" sz="2400" smtClean="0"/>
              <a:t>Spatulas are used to stir, scoop, spread or lift food</a:t>
            </a:r>
          </a:p>
          <a:p>
            <a:pPr eaLnBrk="1" hangingPunct="1">
              <a:buFontTx/>
              <a:buNone/>
            </a:pPr>
            <a:endParaRPr lang="en-US" altLang="en-US" sz="2400" smtClean="0"/>
          </a:p>
          <a:p>
            <a:pPr eaLnBrk="1" hangingPunct="1"/>
            <a:r>
              <a:rPr lang="en-US" altLang="en-US" sz="2400" smtClean="0"/>
              <a:t>Spatulas are a practical alternative to handling food with bare hands in many situations</a:t>
            </a:r>
          </a:p>
          <a:p>
            <a:pPr eaLnBrk="1" hangingPunct="1"/>
            <a:endParaRPr lang="en-US" altLang="en-US" sz="2400"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18288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ooter Placeholder 5"/>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smtClean="0"/>
              <a:t>Using Spatulas</a:t>
            </a:r>
          </a:p>
        </p:txBody>
      </p:sp>
      <p:sp>
        <p:nvSpPr>
          <p:cNvPr id="22531" name="Rectangle 3"/>
          <p:cNvSpPr>
            <a:spLocks noGrp="1" noChangeArrowheads="1"/>
          </p:cNvSpPr>
          <p:nvPr>
            <p:ph type="body" idx="1"/>
          </p:nvPr>
        </p:nvSpPr>
        <p:spPr>
          <a:xfrm>
            <a:off x="457200" y="1219200"/>
            <a:ext cx="8229600" cy="4525963"/>
          </a:xfrm>
        </p:spPr>
        <p:txBody>
          <a:bodyPr/>
          <a:lstStyle/>
          <a:p>
            <a:pPr eaLnBrk="1" hangingPunct="1">
              <a:lnSpc>
                <a:spcPct val="90000"/>
              </a:lnSpc>
            </a:pPr>
            <a:r>
              <a:rPr lang="en-US" altLang="en-US" sz="2400" smtClean="0"/>
              <a:t>Spatulas are used by food preparers and  servers when preparing or serving food</a:t>
            </a:r>
          </a:p>
          <a:p>
            <a:pPr eaLnBrk="1" hangingPunct="1">
              <a:lnSpc>
                <a:spcPct val="90000"/>
              </a:lnSpc>
              <a:buFontTx/>
              <a:buNone/>
            </a:pPr>
            <a:endParaRPr lang="en-US" altLang="en-US" sz="2400" smtClean="0"/>
          </a:p>
          <a:p>
            <a:pPr eaLnBrk="1" hangingPunct="1">
              <a:lnSpc>
                <a:spcPct val="90000"/>
              </a:lnSpc>
            </a:pPr>
            <a:r>
              <a:rPr lang="en-US" altLang="en-US" sz="2400" smtClean="0"/>
              <a:t>Spatulas should be dedicated to a specific task</a:t>
            </a:r>
          </a:p>
          <a:p>
            <a:pPr eaLnBrk="1" hangingPunct="1">
              <a:lnSpc>
                <a:spcPct val="90000"/>
              </a:lnSpc>
              <a:buFontTx/>
              <a:buNone/>
            </a:pPr>
            <a:endParaRPr lang="en-US" altLang="en-US" sz="2400" smtClean="0"/>
          </a:p>
          <a:p>
            <a:pPr eaLnBrk="1" hangingPunct="1">
              <a:lnSpc>
                <a:spcPct val="90000"/>
              </a:lnSpc>
            </a:pPr>
            <a:r>
              <a:rPr lang="en-US" altLang="en-US" sz="2400" smtClean="0"/>
              <a:t>Wash, rinse, sanitize and air dry spatulas between different tasks</a:t>
            </a:r>
          </a:p>
          <a:p>
            <a:pPr eaLnBrk="1" hangingPunct="1">
              <a:lnSpc>
                <a:spcPct val="90000"/>
              </a:lnSpc>
              <a:buFontTx/>
              <a:buNone/>
            </a:pPr>
            <a:endParaRPr lang="en-US" altLang="en-US" sz="2400" smtClean="0"/>
          </a:p>
          <a:p>
            <a:pPr eaLnBrk="1" hangingPunct="1">
              <a:lnSpc>
                <a:spcPct val="90000"/>
              </a:lnSpc>
            </a:pPr>
            <a:r>
              <a:rPr lang="en-US" altLang="en-US" sz="2400" smtClean="0"/>
              <a:t>Spatulas may be used as a stand alone tool or in conjunction with another barrier, such as gloves</a:t>
            </a:r>
          </a:p>
        </p:txBody>
      </p:sp>
      <p:pic>
        <p:nvPicPr>
          <p:cNvPr id="22532" name="Picture 5" descr="backstopspat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029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Footer Placeholder 5"/>
          <p:cNvSpPr>
            <a:spLocks noGrp="1"/>
          </p:cNvSpPr>
          <p:nvPr>
            <p:ph type="ftr" sz="quarter" idx="11"/>
          </p:nvPr>
        </p:nvSpPr>
        <p:spPr>
          <a:xfrm>
            <a:off x="228600" y="6245225"/>
            <a:ext cx="8763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PRS Silicone Tip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62338"/>
            <a:ext cx="23622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4" descr="J006949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6477000" y="42672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solidFill>
                  <a:srgbClr val="FF0000"/>
                </a:solidFill>
                <a:latin typeface="Tahoma" pitchFamily="34" charset="0"/>
              </a:rPr>
              <a:t>Bread or pastry</a:t>
            </a:r>
          </a:p>
        </p:txBody>
      </p:sp>
      <p:sp>
        <p:nvSpPr>
          <p:cNvPr id="23557" name="Text Box 7"/>
          <p:cNvSpPr txBox="1">
            <a:spLocks noChangeArrowheads="1"/>
          </p:cNvSpPr>
          <p:nvPr/>
        </p:nvSpPr>
        <p:spPr bwMode="auto">
          <a:xfrm>
            <a:off x="304800" y="3429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en-US" altLang="en-US" sz="1800">
              <a:latin typeface="Tahoma" pitchFamily="34" charset="0"/>
            </a:endParaRPr>
          </a:p>
        </p:txBody>
      </p:sp>
      <p:sp>
        <p:nvSpPr>
          <p:cNvPr id="23558" name="Text Box 8"/>
          <p:cNvSpPr txBox="1">
            <a:spLocks noChangeArrowheads="1"/>
          </p:cNvSpPr>
          <p:nvPr/>
        </p:nvSpPr>
        <p:spPr bwMode="auto">
          <a:xfrm>
            <a:off x="152400" y="2819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latin typeface="Tahoma" pitchFamily="34" charset="0"/>
              </a:rPr>
              <a:t>A wide variety of tongs</a:t>
            </a:r>
          </a:p>
        </p:txBody>
      </p:sp>
      <p:sp>
        <p:nvSpPr>
          <p:cNvPr id="23559" name="Text Box 9"/>
          <p:cNvSpPr txBox="1">
            <a:spLocks noChangeArrowheads="1"/>
          </p:cNvSpPr>
          <p:nvPr/>
        </p:nvSpPr>
        <p:spPr bwMode="auto">
          <a:xfrm>
            <a:off x="838200" y="487680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000099"/>
                </a:solidFill>
                <a:latin typeface="Tahoma" pitchFamily="34" charset="0"/>
              </a:rPr>
              <a:t>Color coded, different sizes, multi-use tongs</a:t>
            </a:r>
          </a:p>
        </p:txBody>
      </p:sp>
      <p:sp>
        <p:nvSpPr>
          <p:cNvPr id="23560" name="Text Box 10"/>
          <p:cNvSpPr txBox="1">
            <a:spLocks noChangeArrowheads="1"/>
          </p:cNvSpPr>
          <p:nvPr/>
        </p:nvSpPr>
        <p:spPr bwMode="auto">
          <a:xfrm>
            <a:off x="3505200" y="35052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4400" b="1">
                <a:latin typeface="Tahoma" pitchFamily="34" charset="0"/>
              </a:rPr>
              <a:t>Tongs</a:t>
            </a:r>
          </a:p>
        </p:txBody>
      </p:sp>
      <p:sp>
        <p:nvSpPr>
          <p:cNvPr id="23561" name="Text Box 11"/>
          <p:cNvSpPr txBox="1">
            <a:spLocks noChangeArrowheads="1"/>
          </p:cNvSpPr>
          <p:nvPr/>
        </p:nvSpPr>
        <p:spPr bwMode="auto">
          <a:xfrm>
            <a:off x="5334000" y="25146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336600"/>
                </a:solidFill>
                <a:latin typeface="Tahoma" pitchFamily="34" charset="0"/>
              </a:rPr>
              <a:t>Keeping hands off food</a:t>
            </a:r>
          </a:p>
        </p:txBody>
      </p:sp>
      <p:pic>
        <p:nvPicPr>
          <p:cNvPr id="23562" name="Picture 12" descr="Food To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5908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8" descr="p10988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45720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Footer Placeholder 12"/>
          <p:cNvSpPr>
            <a:spLocks noGrp="1"/>
          </p:cNvSpPr>
          <p:nvPr>
            <p:ph type="ftr" sz="quarter" idx="11"/>
          </p:nvPr>
        </p:nvSpPr>
        <p:spPr>
          <a:xfrm>
            <a:off x="3048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3200" smtClean="0"/>
              <a:t>Tongs</a:t>
            </a:r>
          </a:p>
        </p:txBody>
      </p:sp>
      <p:sp>
        <p:nvSpPr>
          <p:cNvPr id="24579"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altLang="en-US" sz="2400" smtClean="0"/>
              <a:t>Tongs are a practical alternative to handling food with bare hands in many situations</a:t>
            </a:r>
          </a:p>
          <a:p>
            <a:pPr eaLnBrk="1" hangingPunct="1">
              <a:lnSpc>
                <a:spcPct val="90000"/>
              </a:lnSpc>
              <a:buFontTx/>
              <a:buNone/>
            </a:pPr>
            <a:endParaRPr lang="en-US" altLang="en-US" sz="2400" smtClean="0"/>
          </a:p>
          <a:p>
            <a:pPr eaLnBrk="1" hangingPunct="1">
              <a:lnSpc>
                <a:spcPct val="90000"/>
              </a:lnSpc>
            </a:pPr>
            <a:r>
              <a:rPr lang="en-US" altLang="en-US" sz="2400" smtClean="0"/>
              <a:t>Tongs are a group of kitchen tools that are used to grip or lift food</a:t>
            </a:r>
          </a:p>
          <a:p>
            <a:pPr eaLnBrk="1" hangingPunct="1">
              <a:lnSpc>
                <a:spcPct val="90000"/>
              </a:lnSpc>
              <a:buFontTx/>
              <a:buNone/>
            </a:pPr>
            <a:r>
              <a:rPr lang="en-US" altLang="en-US" sz="2400" smtClean="0"/>
              <a:t> </a:t>
            </a:r>
          </a:p>
          <a:p>
            <a:pPr eaLnBrk="1" hangingPunct="1">
              <a:lnSpc>
                <a:spcPct val="90000"/>
              </a:lnSpc>
            </a:pPr>
            <a:r>
              <a:rPr lang="en-US" altLang="en-US" sz="2400" smtClean="0"/>
              <a:t>They are typically used to move a food from one location to another during preparation or service</a:t>
            </a:r>
          </a:p>
          <a:p>
            <a:pPr eaLnBrk="1" hangingPunct="1">
              <a:lnSpc>
                <a:spcPct val="90000"/>
              </a:lnSpc>
              <a:buFontTx/>
              <a:buNone/>
            </a:pPr>
            <a:endParaRPr lang="en-US" altLang="en-US" sz="2400" smtClean="0"/>
          </a:p>
          <a:p>
            <a:pPr eaLnBrk="1" hangingPunct="1">
              <a:lnSpc>
                <a:spcPct val="90000"/>
              </a:lnSpc>
            </a:pPr>
            <a:r>
              <a:rPr lang="en-US" altLang="en-US" sz="2400" smtClean="0"/>
              <a:t>They can also be used to rotate food during cooking, especially during grilling</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800" smtClean="0"/>
          </a:p>
        </p:txBody>
      </p:sp>
      <p:pic>
        <p:nvPicPr>
          <p:cNvPr id="24580" name="Picture 5" descr="P7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Footer Placeholder 5"/>
          <p:cNvSpPr>
            <a:spLocks noGrp="1"/>
          </p:cNvSpPr>
          <p:nvPr>
            <p:ph type="ftr" sz="quarter" idx="11"/>
          </p:nvPr>
        </p:nvSpPr>
        <p:spPr>
          <a:xfrm>
            <a:off x="3810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smtClean="0"/>
              <a:t>Tongs for the Task</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sz="2400" smtClean="0"/>
              <a:t>Find a tong that works for the task. There are generalized and highly adapted designs widely available.  Tongs are a practical alternative to handling food with bare hands in many situations</a:t>
            </a:r>
          </a:p>
          <a:p>
            <a:pPr eaLnBrk="1" hangingPunct="1">
              <a:lnSpc>
                <a:spcPct val="90000"/>
              </a:lnSpc>
              <a:buFontTx/>
              <a:buNone/>
            </a:pPr>
            <a:r>
              <a:rPr lang="en-US" altLang="en-US" sz="2400" smtClean="0"/>
              <a:t> </a:t>
            </a:r>
          </a:p>
          <a:p>
            <a:pPr eaLnBrk="1" hangingPunct="1">
              <a:lnSpc>
                <a:spcPct val="90000"/>
              </a:lnSpc>
            </a:pPr>
            <a:r>
              <a:rPr lang="en-US" altLang="en-US" sz="2400" smtClean="0"/>
              <a:t>There are specific designs that are intended to pick up and maneuver sugar cubes, asparagus, shredded cheese, ice, salad, spaghetti, hamburgers, fish bones, melon balls, bagels, cooked crabs, garnishes and tea bags</a:t>
            </a:r>
          </a:p>
          <a:p>
            <a:pPr eaLnBrk="1" hangingPunct="1">
              <a:lnSpc>
                <a:spcPct val="90000"/>
              </a:lnSpc>
            </a:pPr>
            <a:endParaRPr lang="en-US" altLang="en-US" sz="2400" smtClean="0"/>
          </a:p>
        </p:txBody>
      </p:sp>
      <p:pic>
        <p:nvPicPr>
          <p:cNvPr id="25604" name="Picture 4" descr="Food Tongs">
            <a:hlinkClick r:id="rId2" tooltip="Food Tong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00600"/>
            <a:ext cx="1447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Footer Placeholder 5"/>
          <p:cNvSpPr>
            <a:spLocks noGrp="1"/>
          </p:cNvSpPr>
          <p:nvPr>
            <p:ph type="ftr" sz="quarter" idx="11"/>
          </p:nvPr>
        </p:nvSpPr>
        <p:spPr>
          <a:xfrm>
            <a:off x="1524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200" smtClean="0"/>
              <a:t>Using Tongs</a:t>
            </a:r>
          </a:p>
        </p:txBody>
      </p:sp>
      <p:sp>
        <p:nvSpPr>
          <p:cNvPr id="26627" name="Rectangle 3"/>
          <p:cNvSpPr>
            <a:spLocks noGrp="1" noChangeArrowheads="1"/>
          </p:cNvSpPr>
          <p:nvPr>
            <p:ph type="body" idx="1"/>
          </p:nvPr>
        </p:nvSpPr>
        <p:spPr/>
        <p:txBody>
          <a:bodyPr/>
          <a:lstStyle/>
          <a:p>
            <a:pPr eaLnBrk="1" hangingPunct="1"/>
            <a:r>
              <a:rPr lang="en-US" altLang="en-US" sz="2400" smtClean="0"/>
              <a:t>Tongs should be dedicated to a specific task. </a:t>
            </a:r>
          </a:p>
          <a:p>
            <a:pPr eaLnBrk="1" hangingPunct="1"/>
            <a:endParaRPr lang="en-US" altLang="en-US" sz="2400" smtClean="0"/>
          </a:p>
          <a:p>
            <a:pPr eaLnBrk="1" hangingPunct="1"/>
            <a:r>
              <a:rPr lang="en-US" altLang="en-US" sz="2400" smtClean="0"/>
              <a:t>Wash, rinse, sanitize, and air dry all tongs between different tasks</a:t>
            </a:r>
          </a:p>
          <a:p>
            <a:pPr eaLnBrk="1" hangingPunct="1"/>
            <a:endParaRPr lang="en-US" altLang="en-US" sz="2400" smtClean="0"/>
          </a:p>
          <a:p>
            <a:pPr eaLnBrk="1" hangingPunct="1"/>
            <a:r>
              <a:rPr lang="en-US" altLang="en-US" sz="2400" smtClean="0"/>
              <a:t>Use the right tong for the job. Tongs can be used as a stand alone tool or in conjunction with another barrier such as gloves</a:t>
            </a:r>
            <a:r>
              <a:rPr lang="en-US" altLang="en-US" smtClean="0"/>
              <a:t> </a:t>
            </a:r>
          </a:p>
          <a:p>
            <a:pPr eaLnBrk="1" hangingPunct="1">
              <a:buFontTx/>
              <a:buNone/>
            </a:pPr>
            <a:endParaRPr lang="en-US" altLang="en-US" smtClean="0"/>
          </a:p>
        </p:txBody>
      </p:sp>
      <p:pic>
        <p:nvPicPr>
          <p:cNvPr id="26628" name="Picture 5" descr="cafeteria-tray-salad-tongs-lettuce-tomatoes-veget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00575"/>
            <a:ext cx="2286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ooter Placeholder 5"/>
          <p:cNvSpPr>
            <a:spLocks noGrp="1"/>
          </p:cNvSpPr>
          <p:nvPr>
            <p:ph type="ftr" sz="quarter" idx="11"/>
          </p:nvPr>
        </p:nvSpPr>
        <p:spPr>
          <a:xfrm>
            <a:off x="3048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Linden of Sweden Stainless Steel Garnish Tongs - 5&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RSVP Endurance Asparagus To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Lurch Finger Food Tong 00010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3429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Tender Touch Pastry T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Bamboo Toast To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114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8"/>
          <p:cNvSpPr>
            <a:spLocks noChangeArrowheads="1"/>
          </p:cNvSpPr>
          <p:nvPr/>
        </p:nvSpPr>
        <p:spPr bwMode="auto">
          <a:xfrm>
            <a:off x="1295400" y="3505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rgbClr val="000099"/>
                </a:solidFill>
                <a:latin typeface="Tahoma" pitchFamily="34" charset="0"/>
              </a:rPr>
              <a:t>Bagel or toast tongs</a:t>
            </a:r>
          </a:p>
        </p:txBody>
      </p:sp>
      <p:sp>
        <p:nvSpPr>
          <p:cNvPr id="27656" name="Text Box 9"/>
          <p:cNvSpPr txBox="1">
            <a:spLocks noChangeArrowheads="1"/>
          </p:cNvSpPr>
          <p:nvPr/>
        </p:nvSpPr>
        <p:spPr bwMode="auto">
          <a:xfrm>
            <a:off x="3962400" y="685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latin typeface="Tahoma" pitchFamily="34" charset="0"/>
              </a:rPr>
              <a:t>Garnish tongs</a:t>
            </a:r>
          </a:p>
        </p:txBody>
      </p:sp>
      <p:sp>
        <p:nvSpPr>
          <p:cNvPr id="27657" name="Text Box 10"/>
          <p:cNvSpPr txBox="1">
            <a:spLocks noChangeArrowheads="1"/>
          </p:cNvSpPr>
          <p:nvPr/>
        </p:nvSpPr>
        <p:spPr bwMode="auto">
          <a:xfrm>
            <a:off x="457200" y="29718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FF3300"/>
                </a:solidFill>
                <a:latin typeface="Tahoma" pitchFamily="34" charset="0"/>
              </a:rPr>
              <a:t>Sushi tongs</a:t>
            </a:r>
          </a:p>
        </p:txBody>
      </p:sp>
      <p:sp>
        <p:nvSpPr>
          <p:cNvPr id="27658" name="Text Box 11"/>
          <p:cNvSpPr txBox="1">
            <a:spLocks noChangeArrowheads="1"/>
          </p:cNvSpPr>
          <p:nvPr/>
        </p:nvSpPr>
        <p:spPr bwMode="auto">
          <a:xfrm>
            <a:off x="4800600" y="5410200"/>
            <a:ext cx="1828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latin typeface="Tahoma" pitchFamily="34" charset="0"/>
              </a:rPr>
              <a:t>Tender touch pastry tongs</a:t>
            </a:r>
          </a:p>
          <a:p>
            <a:pPr>
              <a:spcBef>
                <a:spcPct val="50000"/>
              </a:spcBef>
              <a:buFontTx/>
              <a:buNone/>
            </a:pPr>
            <a:endParaRPr lang="en-US" altLang="en-US" sz="1800" b="1">
              <a:latin typeface="Tahoma" pitchFamily="34" charset="0"/>
            </a:endParaRPr>
          </a:p>
        </p:txBody>
      </p:sp>
      <p:sp>
        <p:nvSpPr>
          <p:cNvPr id="27659" name="Text Box 12"/>
          <p:cNvSpPr txBox="1">
            <a:spLocks noChangeArrowheads="1"/>
          </p:cNvSpPr>
          <p:nvPr/>
        </p:nvSpPr>
        <p:spPr bwMode="auto">
          <a:xfrm>
            <a:off x="0" y="19050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a:solidFill>
                  <a:schemeClr val="bg1"/>
                </a:solidFill>
                <a:latin typeface="Tahoma" pitchFamily="34" charset="0"/>
              </a:rPr>
              <a:t>Multi-purpose tongs</a:t>
            </a:r>
          </a:p>
        </p:txBody>
      </p:sp>
      <p:sp>
        <p:nvSpPr>
          <p:cNvPr id="27660" name="Text Box 13"/>
          <p:cNvSpPr txBox="1">
            <a:spLocks noChangeArrowheads="1"/>
          </p:cNvSpPr>
          <p:nvPr/>
        </p:nvSpPr>
        <p:spPr bwMode="auto">
          <a:xfrm>
            <a:off x="6248400" y="4572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000099"/>
                </a:solidFill>
                <a:latin typeface="Tahoma" pitchFamily="34" charset="0"/>
              </a:rPr>
              <a:t>Asparagus tongs</a:t>
            </a:r>
          </a:p>
        </p:txBody>
      </p:sp>
      <p:sp>
        <p:nvSpPr>
          <p:cNvPr id="27661" name="Footer Placeholder 13"/>
          <p:cNvSpPr>
            <a:spLocks noGrp="1"/>
          </p:cNvSpPr>
          <p:nvPr>
            <p:ph type="ftr" sz="quarter" idx="11"/>
          </p:nvPr>
        </p:nvSpPr>
        <p:spPr>
          <a:xfrm>
            <a:off x="152400" y="6245225"/>
            <a:ext cx="8839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7 3/4&quot; Stainless Steel Spaghetti T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Tongs - Nylon - High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3"/>
          <p:cNvSpPr txBox="1">
            <a:spLocks noChangeArrowheads="1"/>
          </p:cNvSpPr>
          <p:nvPr/>
        </p:nvSpPr>
        <p:spPr bwMode="auto">
          <a:xfrm>
            <a:off x="228600" y="21336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FF0000"/>
                </a:solidFill>
                <a:latin typeface="Tahoma" pitchFamily="34" charset="0"/>
              </a:rPr>
              <a:t>High Heat nylon tongs</a:t>
            </a:r>
          </a:p>
        </p:txBody>
      </p:sp>
      <p:pic>
        <p:nvPicPr>
          <p:cNvPr id="28677" name="Picture 4" descr="Pastry/Meat Tong-8-1/4&quot; (KPT-9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5"/>
          <p:cNvSpPr txBox="1">
            <a:spLocks noChangeArrowheads="1"/>
          </p:cNvSpPr>
          <p:nvPr/>
        </p:nvSpPr>
        <p:spPr bwMode="auto">
          <a:xfrm>
            <a:off x="6324600" y="17526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CC6600"/>
                </a:solidFill>
                <a:latin typeface="Tahoma" pitchFamily="34" charset="0"/>
              </a:rPr>
              <a:t>Pastry or meat tongs</a:t>
            </a:r>
          </a:p>
        </p:txBody>
      </p:sp>
      <p:pic>
        <p:nvPicPr>
          <p:cNvPr id="28679" name="Picture 6" descr="Cake T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7"/>
          <p:cNvSpPr txBox="1">
            <a:spLocks noChangeArrowheads="1"/>
          </p:cNvSpPr>
          <p:nvPr/>
        </p:nvSpPr>
        <p:spPr bwMode="auto">
          <a:xfrm>
            <a:off x="533400" y="4953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solidFill>
                  <a:srgbClr val="6600CC"/>
                </a:solidFill>
                <a:latin typeface="Tahoma" pitchFamily="34" charset="0"/>
              </a:rPr>
              <a:t>Cake tongs</a:t>
            </a:r>
          </a:p>
        </p:txBody>
      </p:sp>
      <p:pic>
        <p:nvPicPr>
          <p:cNvPr id="28681" name="Picture 8" descr="Berard France Olive wood pickle tongs French hand turned craftsman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41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9"/>
          <p:cNvSpPr txBox="1">
            <a:spLocks noChangeArrowheads="1"/>
          </p:cNvSpPr>
          <p:nvPr/>
        </p:nvSpPr>
        <p:spPr bwMode="auto">
          <a:xfrm>
            <a:off x="3124200" y="4267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solidFill>
                  <a:srgbClr val="FF9933"/>
                </a:solidFill>
                <a:latin typeface="Tahoma" pitchFamily="34" charset="0"/>
              </a:rPr>
              <a:t>Spaghetti tongs</a:t>
            </a:r>
          </a:p>
        </p:txBody>
      </p:sp>
      <p:pic>
        <p:nvPicPr>
          <p:cNvPr id="28683" name="Picture 10" descr="RSVP Endurance Saute Tweez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6096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Linden Buffet T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971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p:cNvSpPr txBox="1">
            <a:spLocks noChangeArrowheads="1"/>
          </p:cNvSpPr>
          <p:nvPr/>
        </p:nvSpPr>
        <p:spPr bwMode="auto">
          <a:xfrm>
            <a:off x="6934200" y="5410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latin typeface="Tahoma" pitchFamily="34" charset="0"/>
              </a:rPr>
              <a:t>Buffet tongs</a:t>
            </a:r>
          </a:p>
        </p:txBody>
      </p:sp>
      <p:sp>
        <p:nvSpPr>
          <p:cNvPr id="28686" name="Text Box 14"/>
          <p:cNvSpPr txBox="1">
            <a:spLocks noChangeArrowheads="1"/>
          </p:cNvSpPr>
          <p:nvPr/>
        </p:nvSpPr>
        <p:spPr bwMode="auto">
          <a:xfrm>
            <a:off x="4953000" y="5715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solidFill>
                  <a:srgbClr val="336600"/>
                </a:solidFill>
                <a:latin typeface="Tahoma" pitchFamily="34" charset="0"/>
              </a:rPr>
              <a:t>Pickle tongs</a:t>
            </a:r>
          </a:p>
        </p:txBody>
      </p:sp>
      <p:sp>
        <p:nvSpPr>
          <p:cNvPr id="28687" name="Text Box 15"/>
          <p:cNvSpPr txBox="1">
            <a:spLocks noChangeArrowheads="1"/>
          </p:cNvSpPr>
          <p:nvPr/>
        </p:nvSpPr>
        <p:spPr bwMode="auto">
          <a:xfrm>
            <a:off x="3276600" y="2362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b="1">
                <a:solidFill>
                  <a:srgbClr val="000000"/>
                </a:solidFill>
                <a:latin typeface="Tahoma" pitchFamily="34" charset="0"/>
              </a:rPr>
              <a:t>Fine tip tongs</a:t>
            </a:r>
          </a:p>
        </p:txBody>
      </p:sp>
      <p:sp>
        <p:nvSpPr>
          <p:cNvPr id="28688" name="Footer Placeholder 16"/>
          <p:cNvSpPr>
            <a:spLocks noGrp="1"/>
          </p:cNvSpPr>
          <p:nvPr>
            <p:ph type="ftr" sz="quarter" idx="11"/>
          </p:nvPr>
        </p:nvSpPr>
        <p:spPr>
          <a:xfrm>
            <a:off x="2286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191000" y="2895600"/>
            <a:ext cx="2209800" cy="1470025"/>
          </a:xfrm>
        </p:spPr>
        <p:txBody>
          <a:bodyPr/>
          <a:lstStyle/>
          <a:p>
            <a:pPr eaLnBrk="1" hangingPunct="1"/>
            <a:r>
              <a:rPr lang="en-US" altLang="en-US" b="1" smtClean="0"/>
              <a:t>Forks</a:t>
            </a:r>
          </a:p>
        </p:txBody>
      </p:sp>
      <p:pic>
        <p:nvPicPr>
          <p:cNvPr id="29699" name="Picture 4" descr="Assorted_f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81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rome-picnic-f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37719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cocktail_fo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Footer Placeholder 6"/>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200" smtClean="0"/>
              <a:t>Forks </a:t>
            </a:r>
          </a:p>
        </p:txBody>
      </p:sp>
      <p:sp>
        <p:nvSpPr>
          <p:cNvPr id="30723" name="Rectangle 3"/>
          <p:cNvSpPr>
            <a:spLocks noGrp="1" noChangeArrowheads="1"/>
          </p:cNvSpPr>
          <p:nvPr>
            <p:ph type="body" idx="1"/>
          </p:nvPr>
        </p:nvSpPr>
        <p:spPr/>
        <p:txBody>
          <a:bodyPr/>
          <a:lstStyle/>
          <a:p>
            <a:pPr eaLnBrk="1" hangingPunct="1">
              <a:lnSpc>
                <a:spcPct val="90000"/>
              </a:lnSpc>
            </a:pPr>
            <a:r>
              <a:rPr lang="en-US" altLang="en-US" sz="2400" smtClean="0"/>
              <a:t>Forks are a practical alternative to handling food with bare hands in many situations</a:t>
            </a:r>
          </a:p>
          <a:p>
            <a:pPr eaLnBrk="1" hangingPunct="1">
              <a:lnSpc>
                <a:spcPct val="90000"/>
              </a:lnSpc>
            </a:pPr>
            <a:endParaRPr lang="en-US" altLang="en-US" sz="2400" smtClean="0"/>
          </a:p>
          <a:p>
            <a:pPr eaLnBrk="1" hangingPunct="1">
              <a:lnSpc>
                <a:spcPct val="90000"/>
              </a:lnSpc>
            </a:pPr>
            <a:r>
              <a:rPr lang="en-US" altLang="en-US" sz="2400" smtClean="0"/>
              <a:t>Forks are used to grip or lift food</a:t>
            </a:r>
          </a:p>
          <a:p>
            <a:pPr eaLnBrk="1" hangingPunct="1">
              <a:lnSpc>
                <a:spcPct val="90000"/>
              </a:lnSpc>
            </a:pPr>
            <a:endParaRPr lang="en-US" altLang="en-US" sz="2400" smtClean="0"/>
          </a:p>
          <a:p>
            <a:pPr eaLnBrk="1" hangingPunct="1">
              <a:lnSpc>
                <a:spcPct val="90000"/>
              </a:lnSpc>
            </a:pPr>
            <a:r>
              <a:rPr lang="en-US" altLang="en-US" sz="2400" smtClean="0"/>
              <a:t>They are typically used to move food from one location to another or rotate food (while grilling for instance) during preparation</a:t>
            </a:r>
          </a:p>
          <a:p>
            <a:pPr eaLnBrk="1" hangingPunct="1">
              <a:lnSpc>
                <a:spcPct val="90000"/>
              </a:lnSpc>
              <a:buFontTx/>
              <a:buNone/>
            </a:pPr>
            <a:endParaRPr lang="en-US" altLang="en-US" sz="2400" smtClean="0"/>
          </a:p>
          <a:p>
            <a:pPr eaLnBrk="1" hangingPunct="1">
              <a:lnSpc>
                <a:spcPct val="90000"/>
              </a:lnSpc>
            </a:pPr>
            <a:r>
              <a:rPr lang="en-US" altLang="en-US" sz="2400" smtClean="0"/>
              <a:t>They may also be used during service, such as, to hold or grip a roast on a meat carving station</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Footer Placeholder 5"/>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FFFFFF"/>
                  </a:outerShdw>
                </a:effectLst>
              </a:rPr>
              <a:t>MISSION</a:t>
            </a:r>
          </a:p>
        </p:txBody>
      </p:sp>
      <p:sp>
        <p:nvSpPr>
          <p:cNvPr id="4099" name="Rectangle 3"/>
          <p:cNvSpPr>
            <a:spLocks noGrp="1" noChangeArrowheads="1"/>
          </p:cNvSpPr>
          <p:nvPr>
            <p:ph type="body" idx="1"/>
          </p:nvPr>
        </p:nvSpPr>
        <p:spPr/>
        <p:txBody>
          <a:bodyPr/>
          <a:lstStyle/>
          <a:p>
            <a:pPr eaLnBrk="1" hangingPunct="1">
              <a:lnSpc>
                <a:spcPct val="90000"/>
              </a:lnSpc>
              <a:buFontTx/>
              <a:buNone/>
            </a:pPr>
            <a:r>
              <a:rPr lang="en-US" altLang="en-US" sz="2800" b="1" i="1" smtClean="0">
                <a:latin typeface="Adobe Heiti Std R" pitchFamily="34" charset="-128"/>
              </a:rPr>
              <a:t>Provide alternative best practices and tools to avoid bare hand contact</a:t>
            </a:r>
          </a:p>
          <a:p>
            <a:pPr eaLnBrk="1" hangingPunct="1">
              <a:lnSpc>
                <a:spcPct val="90000"/>
              </a:lnSpc>
              <a:buFontTx/>
              <a:buNone/>
            </a:pPr>
            <a:r>
              <a:rPr lang="en-US" altLang="en-US" sz="2800" b="1" smtClean="0"/>
              <a:t>Purpose:</a:t>
            </a:r>
            <a:r>
              <a:rPr lang="en-US" altLang="en-US" sz="2800" smtClean="0"/>
              <a:t> identify alternative ways to handling food with bare hand contact and address right and wrong ways in handling utensils </a:t>
            </a:r>
          </a:p>
          <a:p>
            <a:pPr eaLnBrk="1" hangingPunct="1">
              <a:lnSpc>
                <a:spcPct val="90000"/>
              </a:lnSpc>
              <a:buFontTx/>
              <a:buNone/>
            </a:pPr>
            <a:r>
              <a:rPr lang="en-US" altLang="en-US" sz="2800" b="1" smtClean="0"/>
              <a:t>Audience:</a:t>
            </a:r>
            <a:r>
              <a:rPr lang="en-US" altLang="en-US" sz="2800" smtClean="0"/>
              <a:t> developed for use by industry and regulatory as a training and teaching tool</a:t>
            </a:r>
          </a:p>
          <a:p>
            <a:pPr eaLnBrk="1" hangingPunct="1">
              <a:lnSpc>
                <a:spcPct val="90000"/>
              </a:lnSpc>
              <a:buFontTx/>
              <a:buNone/>
            </a:pPr>
            <a:r>
              <a:rPr lang="en-US" altLang="en-US" sz="2800" b="1" smtClean="0"/>
              <a:t>Document</a:t>
            </a:r>
            <a:r>
              <a:rPr lang="en-US" altLang="en-US" sz="2800" smtClean="0"/>
              <a:t>: reflects industry's best practices regarding bare hand contact barriers and will demonstrates alternatives to bare hand contact</a:t>
            </a:r>
          </a:p>
        </p:txBody>
      </p:sp>
      <p:pic>
        <p:nvPicPr>
          <p:cNvPr id="4100" name="Picture 4" descr="j0438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4800"/>
            <a:ext cx="20653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Footer Placeholder 5"/>
          <p:cNvSpPr>
            <a:spLocks noGrp="1"/>
          </p:cNvSpPr>
          <p:nvPr>
            <p:ph type="ftr" sz="quarter" idx="11"/>
          </p:nvPr>
        </p:nvSpPr>
        <p:spPr>
          <a:xfrm>
            <a:off x="228600" y="6245225"/>
            <a:ext cx="8763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200" smtClean="0"/>
              <a:t>Using Forks</a:t>
            </a:r>
          </a:p>
        </p:txBody>
      </p:sp>
      <p:sp>
        <p:nvSpPr>
          <p:cNvPr id="31747" name="Rectangle 3"/>
          <p:cNvSpPr>
            <a:spLocks noGrp="1" noChangeArrowheads="1"/>
          </p:cNvSpPr>
          <p:nvPr>
            <p:ph type="body" idx="1"/>
          </p:nvPr>
        </p:nvSpPr>
        <p:spPr>
          <a:xfrm>
            <a:off x="381000" y="1066800"/>
            <a:ext cx="8229600" cy="4525963"/>
          </a:xfrm>
        </p:spPr>
        <p:txBody>
          <a:bodyPr/>
          <a:lstStyle/>
          <a:p>
            <a:pPr eaLnBrk="1" hangingPunct="1"/>
            <a:r>
              <a:rPr lang="en-US" altLang="en-US" sz="2000" smtClean="0"/>
              <a:t>Forks should be dedicated to a specific task</a:t>
            </a:r>
          </a:p>
          <a:p>
            <a:pPr eaLnBrk="1" hangingPunct="1"/>
            <a:endParaRPr lang="en-US" altLang="en-US" sz="2000" smtClean="0"/>
          </a:p>
          <a:p>
            <a:pPr eaLnBrk="1" hangingPunct="1"/>
            <a:r>
              <a:rPr lang="en-US" altLang="en-US" sz="2000" smtClean="0"/>
              <a:t>Wash, rinse, sanitize and air dry forks between different tasks</a:t>
            </a:r>
          </a:p>
          <a:p>
            <a:pPr eaLnBrk="1" hangingPunct="1"/>
            <a:endParaRPr lang="en-US" altLang="en-US" sz="2000" smtClean="0"/>
          </a:p>
          <a:p>
            <a:pPr eaLnBrk="1" hangingPunct="1"/>
            <a:r>
              <a:rPr lang="en-US" altLang="en-US" sz="2000" smtClean="0"/>
              <a:t>Forks designed and intended for single-use only must be discarded after each use</a:t>
            </a:r>
          </a:p>
          <a:p>
            <a:pPr eaLnBrk="1" hangingPunct="1"/>
            <a:endParaRPr lang="en-US" altLang="en-US" sz="2000" smtClean="0"/>
          </a:p>
          <a:p>
            <a:pPr eaLnBrk="1" hangingPunct="1"/>
            <a:r>
              <a:rPr lang="en-US" altLang="en-US" sz="2000" smtClean="0"/>
              <a:t>Forks may be used as a stand alone tool or in conjunction with another barrier, such as gloves</a:t>
            </a:r>
          </a:p>
        </p:txBody>
      </p:sp>
      <p:pic>
        <p:nvPicPr>
          <p:cNvPr id="31748" name="Picture 5" descr="2003512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2609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Footer Placeholder 5"/>
          <p:cNvSpPr>
            <a:spLocks noGrp="1"/>
          </p:cNvSpPr>
          <p:nvPr>
            <p:ph type="ftr" sz="quarter" idx="11"/>
          </p:nvPr>
        </p:nvSpPr>
        <p:spPr>
          <a:xfrm>
            <a:off x="381000" y="6245225"/>
            <a:ext cx="8458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971800" y="2438400"/>
            <a:ext cx="3352800" cy="1143000"/>
          </a:xfrm>
        </p:spPr>
        <p:txBody>
          <a:bodyPr/>
          <a:lstStyle/>
          <a:p>
            <a:pPr eaLnBrk="1" hangingPunct="1"/>
            <a:r>
              <a:rPr lang="en-US" altLang="en-US" sz="4000" b="1" smtClean="0"/>
              <a:t>DELI PAPER</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75" y="228600"/>
            <a:ext cx="2052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mo_kraftpaper_de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8620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12-x-12-red-check-deli-sandwich-wrap-paper-1000-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429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Footer Placeholder 7"/>
          <p:cNvSpPr>
            <a:spLocks noGrp="1"/>
          </p:cNvSpPr>
          <p:nvPr>
            <p:ph type="ftr" sz="quarter" idx="11"/>
          </p:nvPr>
        </p:nvSpPr>
        <p:spPr>
          <a:xfrm>
            <a:off x="304800" y="6245225"/>
            <a:ext cx="8458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Deli and Bakery Wrap</a:t>
            </a:r>
          </a:p>
        </p:txBody>
      </p:sp>
      <p:sp>
        <p:nvSpPr>
          <p:cNvPr id="33795" name="Rectangle 3"/>
          <p:cNvSpPr>
            <a:spLocks noGrp="1" noChangeArrowheads="1"/>
          </p:cNvSpPr>
          <p:nvPr>
            <p:ph type="body" idx="1"/>
          </p:nvPr>
        </p:nvSpPr>
        <p:spPr/>
        <p:txBody>
          <a:bodyPr/>
          <a:lstStyle/>
          <a:p>
            <a:pPr eaLnBrk="1" hangingPunct="1"/>
            <a:r>
              <a:rPr lang="en-US" altLang="zh-CN" sz="2800" smtClean="0">
                <a:ea typeface="SimSun" pitchFamily="2" charset="-122"/>
              </a:rPr>
              <a:t>Deli and Bakery Wrap can be used as a barrier to bare-hand contact</a:t>
            </a:r>
          </a:p>
          <a:p>
            <a:pPr eaLnBrk="1" hangingPunct="1">
              <a:buFontTx/>
              <a:buNone/>
            </a:pPr>
            <a:r>
              <a:rPr lang="en-US" altLang="zh-CN" sz="2800" smtClean="0">
                <a:ea typeface="SimSun" pitchFamily="2" charset="-122"/>
              </a:rPr>
              <a:t> </a:t>
            </a:r>
          </a:p>
          <a:p>
            <a:pPr eaLnBrk="1" hangingPunct="1"/>
            <a:r>
              <a:rPr lang="en-US" altLang="zh-CN" sz="2800" smtClean="0">
                <a:ea typeface="SimSun" pitchFamily="2" charset="-122"/>
              </a:rPr>
              <a:t>Sheets are single-use and can be used in the foodservice area, by wait-staff, and customers</a:t>
            </a:r>
          </a:p>
          <a:p>
            <a:pPr eaLnBrk="1" hangingPunct="1"/>
            <a:endParaRPr lang="en-US" altLang="zh-CN" sz="2800" smtClean="0">
              <a:ea typeface="SimSun" pitchFamily="2" charset="-122"/>
            </a:endParaRPr>
          </a:p>
          <a:p>
            <a:pPr eaLnBrk="1" hangingPunct="1"/>
            <a:r>
              <a:rPr lang="en-US" altLang="zh-CN" sz="2800" smtClean="0">
                <a:ea typeface="SimSun" pitchFamily="2" charset="-122"/>
              </a:rPr>
              <a:t>Sheets can be purchased in a variety of sheet sizes and packages from any restaurant or foodservice supply vendor </a:t>
            </a:r>
          </a:p>
          <a:p>
            <a:pPr eaLnBrk="1" hangingPunct="1"/>
            <a:endParaRPr lang="en-US" altLang="zh-CN" sz="2800" smtClean="0">
              <a:ea typeface="SimSun" pitchFamily="2" charset="-122"/>
            </a:endParaRP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oter Placeholder 5"/>
          <p:cNvSpPr>
            <a:spLocks noGrp="1"/>
          </p:cNvSpPr>
          <p:nvPr>
            <p:ph type="ftr" sz="quarter" idx="11"/>
          </p:nvPr>
        </p:nvSpPr>
        <p:spPr>
          <a:xfrm>
            <a:off x="3048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Selecting Bakery or Deli Wrap</a:t>
            </a:r>
          </a:p>
        </p:txBody>
      </p:sp>
      <p:sp>
        <p:nvSpPr>
          <p:cNvPr id="34819" name="Rectangle 3"/>
          <p:cNvSpPr>
            <a:spLocks noGrp="1" noChangeArrowheads="1"/>
          </p:cNvSpPr>
          <p:nvPr>
            <p:ph type="body" idx="1"/>
          </p:nvPr>
        </p:nvSpPr>
        <p:spPr/>
        <p:txBody>
          <a:bodyPr/>
          <a:lstStyle/>
          <a:p>
            <a:pPr eaLnBrk="1" hangingPunct="1">
              <a:lnSpc>
                <a:spcPct val="90000"/>
              </a:lnSpc>
            </a:pPr>
            <a:r>
              <a:rPr lang="en-US" altLang="zh-CN" sz="2400" smtClean="0">
                <a:ea typeface="SimSun" pitchFamily="2" charset="-122"/>
              </a:rPr>
              <a:t>The main purpose of the wrap is to act as a sanitary barrier between the bare hand and food. Food service operators should select wrap based on intended purpose</a:t>
            </a:r>
          </a:p>
          <a:p>
            <a:pPr eaLnBrk="1" hangingPunct="1">
              <a:lnSpc>
                <a:spcPct val="90000"/>
              </a:lnSpc>
              <a:buFontTx/>
              <a:buNone/>
            </a:pPr>
            <a:r>
              <a:rPr lang="en-US" altLang="zh-CN" sz="2400" smtClean="0">
                <a:ea typeface="SimSun" pitchFamily="2" charset="-122"/>
              </a:rPr>
              <a:t> </a:t>
            </a:r>
          </a:p>
          <a:p>
            <a:pPr eaLnBrk="1" hangingPunct="1">
              <a:lnSpc>
                <a:spcPct val="90000"/>
              </a:lnSpc>
            </a:pPr>
            <a:r>
              <a:rPr lang="en-US" altLang="zh-CN" sz="2400" smtClean="0">
                <a:ea typeface="SimSun" pitchFamily="2" charset="-122"/>
              </a:rPr>
              <a:t>Wrap can be dry waxed or without wax. Dry wax will absorb some liquid and prevent the seeping of product liquid onto the hands</a:t>
            </a:r>
          </a:p>
          <a:p>
            <a:pPr eaLnBrk="1" hangingPunct="1">
              <a:lnSpc>
                <a:spcPct val="90000"/>
              </a:lnSpc>
            </a:pPr>
            <a:endParaRPr lang="en-US" altLang="zh-CN" sz="2400" smtClean="0">
              <a:ea typeface="SimSun" pitchFamily="2" charset="-122"/>
            </a:endParaRPr>
          </a:p>
          <a:p>
            <a:pPr eaLnBrk="1" hangingPunct="1">
              <a:lnSpc>
                <a:spcPct val="90000"/>
              </a:lnSpc>
            </a:pPr>
            <a:r>
              <a:rPr lang="en-US" altLang="zh-CN" sz="2400" smtClean="0">
                <a:ea typeface="SimSun" pitchFamily="2" charset="-122"/>
              </a:rPr>
              <a:t>Wraps without wax are generally intended to be used for bakery products. Food service operators should select wrap based on intended purpose</a:t>
            </a:r>
            <a:endParaRPr lang="en-US" altLang="en-US" sz="2400" smtClean="0">
              <a:ea typeface="SimSun" pitchFamily="2" charset="-122"/>
            </a:endParaRPr>
          </a:p>
        </p:txBody>
      </p:sp>
      <p:pic>
        <p:nvPicPr>
          <p:cNvPr id="34820" name="Picture 6" descr="mo_kraftpaper_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2578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Footer Placeholder 5"/>
          <p:cNvSpPr>
            <a:spLocks noGrp="1"/>
          </p:cNvSpPr>
          <p:nvPr>
            <p:ph type="ftr" sz="quarter" idx="11"/>
          </p:nvPr>
        </p:nvSpPr>
        <p:spPr>
          <a:xfrm>
            <a:off x="457200" y="6245225"/>
            <a:ext cx="838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Selecting Bakery or Deli Wrap</a:t>
            </a:r>
          </a:p>
        </p:txBody>
      </p:sp>
      <p:sp>
        <p:nvSpPr>
          <p:cNvPr id="35843" name="Rectangle 3"/>
          <p:cNvSpPr>
            <a:spLocks noGrp="1" noChangeArrowheads="1"/>
          </p:cNvSpPr>
          <p:nvPr>
            <p:ph type="body" idx="1"/>
          </p:nvPr>
        </p:nvSpPr>
        <p:spPr/>
        <p:txBody>
          <a:bodyPr/>
          <a:lstStyle/>
          <a:p>
            <a:pPr eaLnBrk="1" hangingPunct="1">
              <a:lnSpc>
                <a:spcPct val="80000"/>
              </a:lnSpc>
            </a:pPr>
            <a:r>
              <a:rPr lang="en-US" altLang="zh-CN" sz="2000" smtClean="0">
                <a:ea typeface="SimSun" pitchFamily="2" charset="-122"/>
              </a:rPr>
              <a:t>Operators or purchasing agents must ensure all wrap components are in compliance with the FDA, Title 21, CFR 177.1520</a:t>
            </a:r>
          </a:p>
          <a:p>
            <a:pPr eaLnBrk="1" hangingPunct="1">
              <a:lnSpc>
                <a:spcPct val="80000"/>
              </a:lnSpc>
              <a:buFontTx/>
              <a:buNone/>
            </a:pPr>
            <a:endParaRPr lang="en-US" altLang="zh-CN" sz="2000" smtClean="0">
              <a:ea typeface="SimSun" pitchFamily="2" charset="-122"/>
            </a:endParaRPr>
          </a:p>
          <a:p>
            <a:pPr eaLnBrk="1" hangingPunct="1">
              <a:lnSpc>
                <a:spcPct val="80000"/>
              </a:lnSpc>
            </a:pPr>
            <a:r>
              <a:rPr lang="en-US" altLang="zh-CN" sz="2000" smtClean="0">
                <a:ea typeface="SimSun" pitchFamily="2" charset="-122"/>
              </a:rPr>
              <a:t>Sheets are manufactured in accordance to Good Manufacturing Practices</a:t>
            </a:r>
          </a:p>
          <a:p>
            <a:pPr eaLnBrk="1" hangingPunct="1">
              <a:lnSpc>
                <a:spcPct val="80000"/>
              </a:lnSpc>
              <a:buFontTx/>
              <a:buNone/>
            </a:pPr>
            <a:r>
              <a:rPr lang="en-US" altLang="zh-CN" sz="2000" smtClean="0">
                <a:ea typeface="SimSun" pitchFamily="2" charset="-122"/>
              </a:rPr>
              <a:t> </a:t>
            </a:r>
          </a:p>
          <a:p>
            <a:pPr eaLnBrk="1" hangingPunct="1">
              <a:lnSpc>
                <a:spcPct val="80000"/>
              </a:lnSpc>
            </a:pPr>
            <a:r>
              <a:rPr lang="en-US" altLang="zh-CN" sz="2000" smtClean="0">
                <a:ea typeface="SimSun" pitchFamily="2" charset="-122"/>
              </a:rPr>
              <a:t>Manufacturers of food contact wraps or sheets must demonstrate that all components are safe for use and do not leach components or toxic elements onto the food</a:t>
            </a:r>
          </a:p>
          <a:p>
            <a:pPr eaLnBrk="1" hangingPunct="1">
              <a:lnSpc>
                <a:spcPct val="80000"/>
              </a:lnSpc>
              <a:buFontTx/>
              <a:buNone/>
            </a:pPr>
            <a:r>
              <a:rPr lang="en-US" altLang="zh-CN" sz="2000" smtClean="0">
                <a:ea typeface="SimSun" pitchFamily="2" charset="-122"/>
              </a:rPr>
              <a:t>  </a:t>
            </a:r>
          </a:p>
          <a:p>
            <a:pPr eaLnBrk="1" hangingPunct="1">
              <a:lnSpc>
                <a:spcPct val="80000"/>
              </a:lnSpc>
            </a:pPr>
            <a:r>
              <a:rPr lang="en-US" altLang="zh-CN" sz="2000" smtClean="0">
                <a:ea typeface="SimSun" pitchFamily="2" charset="-122"/>
              </a:rPr>
              <a:t>Dispensing packages should be well made to prevent contamination of the sheets from external debris and permit easy access to the sheet</a:t>
            </a:r>
          </a:p>
          <a:p>
            <a:pPr eaLnBrk="1" hangingPunct="1">
              <a:lnSpc>
                <a:spcPct val="80000"/>
              </a:lnSpc>
            </a:pPr>
            <a:endParaRPr lang="en-US" altLang="en-US" sz="2000" smtClean="0"/>
          </a:p>
        </p:txBody>
      </p:sp>
      <p:pic>
        <p:nvPicPr>
          <p:cNvPr id="35844" name="Picture 10" descr="12-x-12-red-check-deli-sandwich-wrap-paper-1000-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1054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Footer Placeholder 5"/>
          <p:cNvSpPr>
            <a:spLocks noGrp="1"/>
          </p:cNvSpPr>
          <p:nvPr>
            <p:ph type="ftr" sz="quarter" idx="11"/>
          </p:nvPr>
        </p:nvSpPr>
        <p:spPr>
          <a:xfrm>
            <a:off x="2286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Deli and Bakery Wrap Benefits</a:t>
            </a:r>
          </a:p>
        </p:txBody>
      </p:sp>
      <p:sp>
        <p:nvSpPr>
          <p:cNvPr id="36867" name="Rectangle 3"/>
          <p:cNvSpPr>
            <a:spLocks noGrp="1" noChangeArrowheads="1"/>
          </p:cNvSpPr>
          <p:nvPr>
            <p:ph type="body" idx="1"/>
          </p:nvPr>
        </p:nvSpPr>
        <p:spPr/>
        <p:txBody>
          <a:bodyPr/>
          <a:lstStyle/>
          <a:p>
            <a:pPr eaLnBrk="1" hangingPunct="1">
              <a:lnSpc>
                <a:spcPct val="90000"/>
              </a:lnSpc>
            </a:pPr>
            <a:r>
              <a:rPr lang="en-US" altLang="zh-CN" sz="2800" smtClean="0">
                <a:ea typeface="SimSun" pitchFamily="2" charset="-122"/>
              </a:rPr>
              <a:t>Dispensing container protects the sheets from contamination before use</a:t>
            </a:r>
          </a:p>
          <a:p>
            <a:pPr eaLnBrk="1" hangingPunct="1">
              <a:lnSpc>
                <a:spcPct val="90000"/>
              </a:lnSpc>
              <a:buFontTx/>
              <a:buNone/>
            </a:pPr>
            <a:endParaRPr lang="en-US" altLang="zh-CN" sz="2800" smtClean="0">
              <a:ea typeface="SimSun" pitchFamily="2" charset="-122"/>
            </a:endParaRPr>
          </a:p>
          <a:p>
            <a:pPr eaLnBrk="1" hangingPunct="1">
              <a:lnSpc>
                <a:spcPct val="90000"/>
              </a:lnSpc>
            </a:pPr>
            <a:r>
              <a:rPr lang="en-US" altLang="zh-CN" sz="2800" smtClean="0">
                <a:ea typeface="SimSun" pitchFamily="2" charset="-122"/>
              </a:rPr>
              <a:t>Easy to use for foodservice employees and customers</a:t>
            </a:r>
          </a:p>
          <a:p>
            <a:pPr eaLnBrk="1" hangingPunct="1">
              <a:lnSpc>
                <a:spcPct val="90000"/>
              </a:lnSpc>
              <a:buFontTx/>
              <a:buNone/>
            </a:pPr>
            <a:endParaRPr lang="en-US" altLang="zh-CN" sz="2800" smtClean="0">
              <a:ea typeface="SimSun" pitchFamily="2" charset="-122"/>
            </a:endParaRPr>
          </a:p>
          <a:p>
            <a:pPr eaLnBrk="1" hangingPunct="1">
              <a:lnSpc>
                <a:spcPct val="90000"/>
              </a:lnSpc>
            </a:pPr>
            <a:r>
              <a:rPr lang="en-US" altLang="zh-CN" sz="2800" smtClean="0">
                <a:ea typeface="SimSun" pitchFamily="2" charset="-122"/>
              </a:rPr>
              <a:t>Helps keep food fresh</a:t>
            </a:r>
          </a:p>
          <a:p>
            <a:pPr eaLnBrk="1" hangingPunct="1">
              <a:lnSpc>
                <a:spcPct val="90000"/>
              </a:lnSpc>
              <a:buFontTx/>
              <a:buNone/>
            </a:pPr>
            <a:endParaRPr lang="en-US" altLang="zh-CN" sz="2800" smtClean="0">
              <a:ea typeface="SimSun" pitchFamily="2" charset="-122"/>
            </a:endParaRPr>
          </a:p>
          <a:p>
            <a:pPr eaLnBrk="1" hangingPunct="1">
              <a:lnSpc>
                <a:spcPct val="90000"/>
              </a:lnSpc>
            </a:pPr>
            <a:r>
              <a:rPr lang="en-US" altLang="zh-CN" sz="2800" smtClean="0">
                <a:ea typeface="SimSun" pitchFamily="2" charset="-122"/>
              </a:rPr>
              <a:t>Absorbs grease and oil while acting as a barrier for food  </a:t>
            </a:r>
          </a:p>
          <a:p>
            <a:pPr eaLnBrk="1" hangingPunct="1">
              <a:lnSpc>
                <a:spcPct val="90000"/>
              </a:lnSpc>
            </a:pPr>
            <a:endParaRPr lang="en-US" altLang="en-US" sz="2800" smtClean="0"/>
          </a:p>
        </p:txBody>
      </p:sp>
      <p:sp>
        <p:nvSpPr>
          <p:cNvPr id="36868" name="Footer Placeholder 4"/>
          <p:cNvSpPr>
            <a:spLocks noGrp="1"/>
          </p:cNvSpPr>
          <p:nvPr>
            <p:ph type="ftr" sz="quarter" idx="11"/>
          </p:nvPr>
        </p:nvSpPr>
        <p:spPr>
          <a:xfrm>
            <a:off x="381000" y="6245225"/>
            <a:ext cx="8305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200" smtClean="0"/>
              <a:t>Using Deli and Bakery Wrap</a:t>
            </a:r>
          </a:p>
        </p:txBody>
      </p:sp>
      <p:sp>
        <p:nvSpPr>
          <p:cNvPr id="37891" name="Rectangle 3"/>
          <p:cNvSpPr>
            <a:spLocks noGrp="1" noChangeArrowheads="1"/>
          </p:cNvSpPr>
          <p:nvPr>
            <p:ph type="body" idx="1"/>
          </p:nvPr>
        </p:nvSpPr>
        <p:spPr/>
        <p:txBody>
          <a:bodyPr/>
          <a:lstStyle/>
          <a:p>
            <a:pPr eaLnBrk="1" hangingPunct="1">
              <a:lnSpc>
                <a:spcPct val="90000"/>
              </a:lnSpc>
            </a:pPr>
            <a:r>
              <a:rPr lang="en-US" altLang="zh-CN" sz="2400" smtClean="0">
                <a:ea typeface="SimSun" pitchFamily="2" charset="-122"/>
              </a:rPr>
              <a:t>Sheets should be dispensed one at a time without tearing or contaminating the remaining sheets</a:t>
            </a:r>
          </a:p>
          <a:p>
            <a:pPr eaLnBrk="1" hangingPunct="1">
              <a:lnSpc>
                <a:spcPct val="90000"/>
              </a:lnSpc>
              <a:buFontTx/>
              <a:buNone/>
            </a:pPr>
            <a:endParaRPr lang="en-US" altLang="zh-CN" sz="2400" smtClean="0">
              <a:ea typeface="SimSun" pitchFamily="2" charset="-122"/>
            </a:endParaRPr>
          </a:p>
          <a:p>
            <a:pPr eaLnBrk="1" hangingPunct="1">
              <a:lnSpc>
                <a:spcPct val="90000"/>
              </a:lnSpc>
            </a:pPr>
            <a:r>
              <a:rPr lang="en-US" altLang="en-US" sz="2400" smtClean="0"/>
              <a:t>If sheets are used as the primary barrier, food preparers should discard used sheets  immediately after use. Sheets should not be reused or remain with the food</a:t>
            </a:r>
          </a:p>
          <a:p>
            <a:pPr eaLnBrk="1" hangingPunct="1">
              <a:lnSpc>
                <a:spcPct val="90000"/>
              </a:lnSpc>
            </a:pPr>
            <a:endParaRPr lang="en-US" altLang="en-US" sz="2400" smtClean="0"/>
          </a:p>
          <a:p>
            <a:pPr eaLnBrk="1" hangingPunct="1">
              <a:lnSpc>
                <a:spcPct val="90000"/>
              </a:lnSpc>
            </a:pPr>
            <a:r>
              <a:rPr lang="en-US" altLang="en-US" sz="2400" smtClean="0"/>
              <a:t>Store the dispensing container in a location so as to  prevent cross contamination from other food or debris  </a:t>
            </a:r>
          </a:p>
          <a:p>
            <a:pPr eaLnBrk="1" hangingPunct="1">
              <a:lnSpc>
                <a:spcPct val="90000"/>
              </a:lnSpc>
            </a:pPr>
            <a:endParaRPr lang="en-US" altLang="en-US" sz="2400" smtClean="0"/>
          </a:p>
        </p:txBody>
      </p:sp>
      <p:pic>
        <p:nvPicPr>
          <p:cNvPr id="37892" name="Picture 5" descr="pars_schaw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953000"/>
            <a:ext cx="2209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Footer Placeholder 5"/>
          <p:cNvSpPr>
            <a:spLocks noGrp="1"/>
          </p:cNvSpPr>
          <p:nvPr>
            <p:ph type="ftr" sz="quarter" idx="11"/>
          </p:nvPr>
        </p:nvSpPr>
        <p:spPr>
          <a:xfrm>
            <a:off x="381000" y="6245225"/>
            <a:ext cx="838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19400" y="3124200"/>
            <a:ext cx="3810000" cy="1143000"/>
          </a:xfrm>
        </p:spPr>
        <p:txBody>
          <a:bodyPr/>
          <a:lstStyle/>
          <a:p>
            <a:pPr eaLnBrk="1" hangingPunct="1"/>
            <a:r>
              <a:rPr lang="en-US" altLang="en-US" b="1" smtClean="0"/>
              <a:t>Chopsticks</a:t>
            </a:r>
          </a:p>
        </p:txBody>
      </p:sp>
      <p:pic>
        <p:nvPicPr>
          <p:cNvPr id="38915" name="Picture 4" descr="Paper-Wrapped-Chopst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4038600"/>
            <a:ext cx="33464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hopsticks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37147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chop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Rookie%20Chopsti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962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Footer Placeholder 7"/>
          <p:cNvSpPr>
            <a:spLocks noGrp="1"/>
          </p:cNvSpPr>
          <p:nvPr>
            <p:ph type="ftr" sz="quarter" idx="11"/>
          </p:nvPr>
        </p:nvSpPr>
        <p:spPr>
          <a:xfrm>
            <a:off x="3048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b="1" smtClean="0"/>
              <a:t>Chopsticks</a:t>
            </a:r>
          </a:p>
        </p:txBody>
      </p:sp>
      <p:sp>
        <p:nvSpPr>
          <p:cNvPr id="39939" name="Rectangle 3"/>
          <p:cNvSpPr>
            <a:spLocks noGrp="1" noChangeArrowheads="1"/>
          </p:cNvSpPr>
          <p:nvPr>
            <p:ph type="body" idx="1"/>
          </p:nvPr>
        </p:nvSpPr>
        <p:spPr/>
        <p:txBody>
          <a:bodyPr/>
          <a:lstStyle/>
          <a:p>
            <a:pPr eaLnBrk="1" hangingPunct="1"/>
            <a:r>
              <a:rPr lang="en-US" altLang="en-US" sz="2400" smtClean="0"/>
              <a:t>Chopsticks  may be an alternative to handling food with bare hands</a:t>
            </a:r>
          </a:p>
          <a:p>
            <a:pPr eaLnBrk="1" hangingPunct="1"/>
            <a:endParaRPr lang="en-US" altLang="en-US" sz="2400" smtClean="0"/>
          </a:p>
          <a:p>
            <a:pPr eaLnBrk="1" hangingPunct="1"/>
            <a:r>
              <a:rPr lang="en-US" altLang="en-US" sz="2400" smtClean="0"/>
              <a:t>They are typically or most commonly used for eating but may be used to move food from one location to another during preparation or service</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21145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03688"/>
            <a:ext cx="32004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Footer Placeholder 6"/>
          <p:cNvSpPr>
            <a:spLocks noGrp="1"/>
          </p:cNvSpPr>
          <p:nvPr>
            <p:ph type="ftr" sz="quarter" idx="11"/>
          </p:nvPr>
        </p:nvSpPr>
        <p:spPr>
          <a:xfrm>
            <a:off x="381000" y="6245225"/>
            <a:ext cx="838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star-wars-chop-st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p:txBody>
          <a:bodyPr/>
          <a:lstStyle/>
          <a:p>
            <a:pPr eaLnBrk="1" hangingPunct="1"/>
            <a:r>
              <a:rPr lang="en-US" altLang="en-US" sz="3200" smtClean="0"/>
              <a:t>Using Chopsticks</a:t>
            </a:r>
          </a:p>
        </p:txBody>
      </p:sp>
      <p:sp>
        <p:nvSpPr>
          <p:cNvPr id="40964" name="Rectangle 3"/>
          <p:cNvSpPr>
            <a:spLocks noGrp="1" noChangeArrowheads="1"/>
          </p:cNvSpPr>
          <p:nvPr>
            <p:ph type="body" idx="1"/>
          </p:nvPr>
        </p:nvSpPr>
        <p:spPr>
          <a:xfrm>
            <a:off x="533400" y="1371600"/>
            <a:ext cx="8229600" cy="4525963"/>
          </a:xfrm>
        </p:spPr>
        <p:txBody>
          <a:bodyPr/>
          <a:lstStyle/>
          <a:p>
            <a:pPr eaLnBrk="1" hangingPunct="1">
              <a:lnSpc>
                <a:spcPct val="90000"/>
              </a:lnSpc>
            </a:pPr>
            <a:r>
              <a:rPr lang="en-US" altLang="en-US" sz="2000" smtClean="0"/>
              <a:t>Chopsticks should be task specific</a:t>
            </a:r>
          </a:p>
          <a:p>
            <a:pPr eaLnBrk="1" hangingPunct="1">
              <a:lnSpc>
                <a:spcPct val="90000"/>
              </a:lnSpc>
            </a:pPr>
            <a:endParaRPr lang="en-US" altLang="en-US" sz="2000" smtClean="0"/>
          </a:p>
          <a:p>
            <a:pPr eaLnBrk="1" hangingPunct="1">
              <a:lnSpc>
                <a:spcPct val="90000"/>
              </a:lnSpc>
            </a:pPr>
            <a:r>
              <a:rPr lang="en-US" altLang="en-US" sz="2000" smtClean="0"/>
              <a:t>Chopsticks may be constructed of a variety of woods, plastics or metals</a:t>
            </a:r>
          </a:p>
          <a:p>
            <a:pPr eaLnBrk="1" hangingPunct="1">
              <a:lnSpc>
                <a:spcPct val="90000"/>
              </a:lnSpc>
            </a:pPr>
            <a:endParaRPr lang="en-US" altLang="en-US" sz="2000" smtClean="0"/>
          </a:p>
          <a:p>
            <a:pPr eaLnBrk="1" hangingPunct="1">
              <a:lnSpc>
                <a:spcPct val="90000"/>
              </a:lnSpc>
            </a:pPr>
            <a:r>
              <a:rPr lang="en-US" altLang="en-US" sz="2000" smtClean="0"/>
              <a:t>Chopsticks constructed to be a multi-use item must be washed, rinsed, sanitized, and air dried between different tasks</a:t>
            </a:r>
          </a:p>
          <a:p>
            <a:pPr eaLnBrk="1" hangingPunct="1">
              <a:lnSpc>
                <a:spcPct val="90000"/>
              </a:lnSpc>
            </a:pPr>
            <a:endParaRPr lang="en-US" altLang="en-US" sz="2000" smtClean="0"/>
          </a:p>
          <a:p>
            <a:pPr eaLnBrk="1" hangingPunct="1">
              <a:lnSpc>
                <a:spcPct val="90000"/>
              </a:lnSpc>
            </a:pPr>
            <a:r>
              <a:rPr lang="en-US" altLang="en-US" sz="2000" smtClean="0"/>
              <a:t>Chopsticks designed and intended for single-use only must be discarded after each use</a:t>
            </a:r>
          </a:p>
          <a:p>
            <a:pPr eaLnBrk="1" hangingPunct="1">
              <a:lnSpc>
                <a:spcPct val="90000"/>
              </a:lnSpc>
            </a:pPr>
            <a:endParaRPr lang="en-US" altLang="en-US" sz="2000" smtClean="0"/>
          </a:p>
          <a:p>
            <a:pPr eaLnBrk="1" hangingPunct="1">
              <a:lnSpc>
                <a:spcPct val="90000"/>
              </a:lnSpc>
            </a:pPr>
            <a:r>
              <a:rPr lang="en-US" altLang="en-US" sz="2000" smtClean="0"/>
              <a:t>Chopsticks are generally used as a stand alone tool/barrier, but may be used in conjunction with another barrier</a:t>
            </a:r>
          </a:p>
        </p:txBody>
      </p:sp>
      <p:sp>
        <p:nvSpPr>
          <p:cNvPr id="40965" name="Footer Placeholder 5"/>
          <p:cNvSpPr>
            <a:spLocks noGrp="1"/>
          </p:cNvSpPr>
          <p:nvPr>
            <p:ph type="ftr" sz="quarter" idx="11"/>
          </p:nvPr>
        </p:nvSpPr>
        <p:spPr>
          <a:xfrm>
            <a:off x="381000" y="6245225"/>
            <a:ext cx="8458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b="1" smtClean="0"/>
              <a:t>When Should a Food Worker</a:t>
            </a:r>
            <a:br>
              <a:rPr lang="en-US" altLang="en-US" sz="3200" b="1" smtClean="0"/>
            </a:br>
            <a:r>
              <a:rPr lang="en-US" altLang="en-US" sz="3200" b="1" smtClean="0"/>
              <a:t>Choose a Glove Barrier?</a:t>
            </a:r>
          </a:p>
        </p:txBody>
      </p:sp>
      <p:sp>
        <p:nvSpPr>
          <p:cNvPr id="5123" name="Rectangle 3"/>
          <p:cNvSpPr>
            <a:spLocks noGrp="1" noChangeArrowheads="1"/>
          </p:cNvSpPr>
          <p:nvPr>
            <p:ph type="body" idx="1"/>
          </p:nvPr>
        </p:nvSpPr>
        <p:spPr>
          <a:xfrm>
            <a:off x="457200" y="1295400"/>
            <a:ext cx="8229600" cy="4525963"/>
          </a:xfrm>
        </p:spPr>
        <p:txBody>
          <a:bodyPr/>
          <a:lstStyle/>
          <a:p>
            <a:pPr marL="609600" indent="-609600" eaLnBrk="1" hangingPunct="1"/>
            <a:endParaRPr lang="en-US" altLang="en-US" b="1" smtClean="0"/>
          </a:p>
          <a:p>
            <a:pPr marL="609600" indent="-609600" algn="just" eaLnBrk="1" hangingPunct="1"/>
            <a:r>
              <a:rPr lang="en-US" altLang="en-US" sz="1600" smtClean="0"/>
              <a:t>The correct use of glove barriers is important during food handling tasks. Single-use gloves can be an effective barrier against the transmission of microorganisms, such as bacteria &amp; viruses, from fingertips or foods</a:t>
            </a:r>
          </a:p>
          <a:p>
            <a:pPr marL="609600" indent="-609600" algn="just" eaLnBrk="1" hangingPunct="1"/>
            <a:endParaRPr lang="en-US" altLang="en-US" sz="1600" smtClean="0"/>
          </a:p>
          <a:p>
            <a:pPr marL="609600" indent="-609600" eaLnBrk="1" hangingPunct="1"/>
            <a:r>
              <a:rPr lang="en-US" altLang="en-US" sz="1600" smtClean="0"/>
              <a:t>Hand washing is a primary barrier to cross contamination; </a:t>
            </a:r>
          </a:p>
          <a:p>
            <a:pPr marL="609600" indent="-609600" eaLnBrk="1" hangingPunct="1">
              <a:buFontTx/>
              <a:buNone/>
            </a:pPr>
            <a:r>
              <a:rPr lang="en-US" altLang="en-US" sz="1600" smtClean="0"/>
              <a:t>	barrier utensils &amp; gloves are a secondary barrier</a:t>
            </a:r>
          </a:p>
          <a:p>
            <a:pPr marL="609600" indent="-609600" eaLnBrk="1" hangingPunct="1">
              <a:buFontTx/>
              <a:buNone/>
            </a:pPr>
            <a:endParaRPr lang="en-US" altLang="en-US" sz="1600" smtClean="0"/>
          </a:p>
          <a:p>
            <a:pPr marL="609600" indent="-609600" eaLnBrk="1" hangingPunct="1"/>
            <a:r>
              <a:rPr lang="en-US" altLang="en-US" sz="1600" smtClean="0"/>
              <a:t>Single-use gloves are defined as a “utensil” in the FDA Food Code</a:t>
            </a:r>
          </a:p>
          <a:p>
            <a:pPr marL="609600" indent="-609600" eaLnBrk="1" hangingPunct="1">
              <a:buFontTx/>
              <a:buNone/>
            </a:pPr>
            <a:endParaRPr lang="en-US" altLang="en-US" sz="1600" smtClean="0"/>
          </a:p>
          <a:p>
            <a:pPr marL="609600" indent="-609600" eaLnBrk="1" hangingPunct="1"/>
            <a:r>
              <a:rPr lang="en-US" altLang="en-US" sz="1600" smtClean="0"/>
              <a:t>Glove barriers work when handling any ready-to-eat food and another utensil does not provide the hand dexterity for the task (example: slicing carrots or celery). One glove may work on one hand with a utensil used by the other hand</a:t>
            </a:r>
          </a:p>
          <a:p>
            <a:pPr marL="609600" indent="-609600" eaLnBrk="1" hangingPunct="1"/>
            <a:endParaRPr lang="en-US" altLang="en-US" sz="1600" smtClean="0"/>
          </a:p>
        </p:txBody>
      </p:sp>
      <p:pic>
        <p:nvPicPr>
          <p:cNvPr id="5124" name="Picture 8" descr="Walmart5-2007 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438400"/>
            <a:ext cx="1336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Footer Placeholder 6"/>
          <p:cNvSpPr>
            <a:spLocks noGrp="1"/>
          </p:cNvSpPr>
          <p:nvPr>
            <p:ph type="ftr" sz="quarter" idx="11"/>
          </p:nvPr>
        </p:nvSpPr>
        <p:spPr>
          <a:xfrm>
            <a:off x="2286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124200" y="3048000"/>
            <a:ext cx="2895600" cy="1143000"/>
          </a:xfrm>
        </p:spPr>
        <p:txBody>
          <a:bodyPr/>
          <a:lstStyle/>
          <a:p>
            <a:pPr eaLnBrk="1" hangingPunct="1"/>
            <a:r>
              <a:rPr lang="en-US" altLang="en-US" smtClean="0"/>
              <a:t>Toothpicks</a:t>
            </a:r>
          </a:p>
        </p:txBody>
      </p:sp>
      <p:pic>
        <p:nvPicPr>
          <p:cNvPr id="41987" name="Picture 4" descr="toothpicks in conta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048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L_SQUARE-TOOTHPI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19600"/>
            <a:ext cx="1771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clubpick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91000"/>
            <a:ext cx="2133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metal toothpick"/>
          <p:cNvPicPr>
            <a:picLocks noChangeAspect="1" noChangeArrowheads="1"/>
          </p:cNvPicPr>
          <p:nvPr/>
        </p:nvPicPr>
        <p:blipFill>
          <a:blip r:embed="rId5">
            <a:extLst>
              <a:ext uri="{28A0092B-C50C-407E-A947-70E740481C1C}">
                <a14:useLocalDpi xmlns:a14="http://schemas.microsoft.com/office/drawing/2010/main" val="0"/>
              </a:ext>
            </a:extLst>
          </a:blip>
          <a:srcRect t="19354"/>
          <a:stretch>
            <a:fillRect/>
          </a:stretch>
        </p:blipFill>
        <p:spPr bwMode="auto">
          <a:xfrm>
            <a:off x="5943600" y="6858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Footer Placeholder 7"/>
          <p:cNvSpPr>
            <a:spLocks noGrp="1"/>
          </p:cNvSpPr>
          <p:nvPr>
            <p:ph type="ftr" sz="quarter" idx="11"/>
          </p:nvPr>
        </p:nvSpPr>
        <p:spPr>
          <a:xfrm>
            <a:off x="381000" y="6245225"/>
            <a:ext cx="8305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381000" y="838200"/>
            <a:ext cx="8229600" cy="4800600"/>
          </a:xfrm>
        </p:spPr>
        <p:txBody>
          <a:bodyPr/>
          <a:lstStyle/>
          <a:p>
            <a:pPr eaLnBrk="1" hangingPunct="1">
              <a:lnSpc>
                <a:spcPct val="80000"/>
              </a:lnSpc>
            </a:pPr>
            <a:r>
              <a:rPr lang="en-US" altLang="en-US" sz="2000" smtClean="0"/>
              <a:t>Toothpicks are typically used to prevent bare hand contact with ready-to-eat foods such as hors d’oeuvres, but are also used to hold stacked/layered sandwiches or other items together and/or upright</a:t>
            </a:r>
          </a:p>
          <a:p>
            <a:pPr eaLnBrk="1" hangingPunct="1">
              <a:lnSpc>
                <a:spcPct val="80000"/>
              </a:lnSpc>
            </a:pPr>
            <a:endParaRPr lang="en-US" altLang="en-US" sz="2000" smtClean="0"/>
          </a:p>
          <a:p>
            <a:pPr eaLnBrk="1" hangingPunct="1">
              <a:lnSpc>
                <a:spcPct val="80000"/>
              </a:lnSpc>
            </a:pPr>
            <a:r>
              <a:rPr lang="en-US" altLang="en-US" sz="2000" smtClean="0"/>
              <a:t>Toothpicks should be placed in food, by staff, prior to service or presented/provided to consumer in a manner that will prevent possible contamination of the food contact portion of the toothpick, such as, upright in a small/slender glass or container</a:t>
            </a:r>
          </a:p>
          <a:p>
            <a:pPr eaLnBrk="1" hangingPunct="1">
              <a:lnSpc>
                <a:spcPct val="80000"/>
              </a:lnSpc>
            </a:pPr>
            <a:endParaRPr lang="en-US" altLang="en-US" sz="2000" smtClean="0"/>
          </a:p>
          <a:p>
            <a:pPr eaLnBrk="1" hangingPunct="1">
              <a:lnSpc>
                <a:spcPct val="80000"/>
              </a:lnSpc>
            </a:pPr>
            <a:r>
              <a:rPr lang="en-US" altLang="en-US" sz="2000" smtClean="0"/>
              <a:t>Toothpicks may be constructed of a variety of woods, plastics or metals.  In almost all cases, toothpicks are designed to be single-use items only, discarded after use</a:t>
            </a:r>
          </a:p>
          <a:p>
            <a:pPr eaLnBrk="1" hangingPunct="1">
              <a:lnSpc>
                <a:spcPct val="80000"/>
              </a:lnSpc>
            </a:pPr>
            <a:endParaRPr lang="en-US" altLang="en-US" sz="2000" smtClean="0"/>
          </a:p>
          <a:p>
            <a:pPr eaLnBrk="1" hangingPunct="1">
              <a:lnSpc>
                <a:spcPct val="80000"/>
              </a:lnSpc>
            </a:pPr>
            <a:r>
              <a:rPr lang="en-US" altLang="en-US" sz="2000" smtClean="0"/>
              <a:t>If designed to be multi-use, toothpicks must be washed, rinsed, sanitized, and air dried between tasks</a:t>
            </a:r>
          </a:p>
          <a:p>
            <a:pPr eaLnBrk="1" hangingPunct="1">
              <a:lnSpc>
                <a:spcPct val="80000"/>
              </a:lnSpc>
            </a:pPr>
            <a:endParaRPr lang="en-US" altLang="en-US" sz="2000" smtClean="0"/>
          </a:p>
        </p:txBody>
      </p:sp>
      <p:sp>
        <p:nvSpPr>
          <p:cNvPr id="43011" name="Text Box 5"/>
          <p:cNvSpPr txBox="1">
            <a:spLocks noChangeArrowheads="1"/>
          </p:cNvSpPr>
          <p:nvPr/>
        </p:nvSpPr>
        <p:spPr bwMode="auto">
          <a:xfrm>
            <a:off x="685800" y="1524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t>Toothpicks</a:t>
            </a:r>
          </a:p>
        </p:txBody>
      </p:sp>
      <p:pic>
        <p:nvPicPr>
          <p:cNvPr id="43012" name="Picture 7" descr="tn-barcelona_toothpick_place-550x450-r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876800"/>
            <a:ext cx="1752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Footer Placeholder 5"/>
          <p:cNvSpPr>
            <a:spLocks noGrp="1"/>
          </p:cNvSpPr>
          <p:nvPr>
            <p:ph type="ftr" sz="quarter" idx="11"/>
          </p:nvPr>
        </p:nvSpPr>
        <p:spPr>
          <a:xfrm>
            <a:off x="304800" y="6245225"/>
            <a:ext cx="8534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1" name="Picture 11" descr="questions1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5250"/>
            <a:ext cx="86868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fcubu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4445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WordArt 3"/>
          <p:cNvSpPr>
            <a:spLocks noChangeArrowheads="1" noChangeShapeType="1" noTextEdit="1"/>
          </p:cNvSpPr>
          <p:nvPr/>
        </p:nvSpPr>
        <p:spPr bwMode="auto">
          <a:xfrm>
            <a:off x="3200400" y="3200400"/>
            <a:ext cx="2590800" cy="11430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FCUBU</a:t>
            </a:r>
          </a:p>
        </p:txBody>
      </p:sp>
      <p:pic>
        <p:nvPicPr>
          <p:cNvPr id="44037" name="Picture 7" descr="cf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19600"/>
            <a:ext cx="1042988" cy="1042988"/>
          </a:xfrm>
          <a:prstGeom prst="rect">
            <a:avLst/>
          </a:prstGeom>
          <a:solidFill>
            <a:srgbClr val="000099">
              <a:alpha val="0"/>
            </a:srgbClr>
          </a:solidFill>
          <a:ln w="9525">
            <a:solidFill>
              <a:srgbClr val="000099"/>
            </a:solidFill>
            <a:miter lim="800000"/>
            <a:headEnd/>
            <a:tailEnd/>
          </a:ln>
        </p:spPr>
      </p:pic>
      <p:sp>
        <p:nvSpPr>
          <p:cNvPr id="44038" name="WordArt 10"/>
          <p:cNvSpPr>
            <a:spLocks noChangeArrowheads="1" noChangeShapeType="1" noTextEdit="1"/>
          </p:cNvSpPr>
          <p:nvPr/>
        </p:nvSpPr>
        <p:spPr bwMode="auto">
          <a:xfrm>
            <a:off x="3048000" y="762000"/>
            <a:ext cx="3038475" cy="337185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QUESTIONS</a:t>
            </a:r>
          </a:p>
        </p:txBody>
      </p:sp>
      <p:sp>
        <p:nvSpPr>
          <p:cNvPr id="44039" name="Footer Placeholder 7"/>
          <p:cNvSpPr>
            <a:spLocks noGrp="1"/>
          </p:cNvSpPr>
          <p:nvPr>
            <p:ph type="ftr" sz="quarter" idx="11"/>
          </p:nvPr>
        </p:nvSpPr>
        <p:spPr>
          <a:xfrm>
            <a:off x="2286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51"/>
                                        </p:tgtEl>
                                        <p:attrNameLst>
                                          <p:attrName>style.visibility</p:attrName>
                                        </p:attrNameLst>
                                      </p:cBhvr>
                                      <p:to>
                                        <p:strVal val="visible"/>
                                      </p:to>
                                    </p:set>
                                    <p:animEffect transition="in" filter="dissolve">
                                      <p:cBhvr>
                                        <p:cTn id="7" dur="50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200" b="1" smtClean="0">
                <a:solidFill>
                  <a:schemeClr val="tx1"/>
                </a:solidFill>
              </a:rPr>
              <a:t>When Should</a:t>
            </a:r>
            <a:r>
              <a:rPr lang="en-US" altLang="en-US" sz="3200" b="1" smtClean="0"/>
              <a:t> a Food Worker</a:t>
            </a:r>
            <a:br>
              <a:rPr lang="en-US" altLang="en-US" sz="3200" b="1" smtClean="0"/>
            </a:br>
            <a:r>
              <a:rPr lang="en-US" altLang="en-US" sz="3200" b="1" smtClean="0"/>
              <a:t>Choose a Glove Barrier?</a:t>
            </a:r>
          </a:p>
        </p:txBody>
      </p:sp>
      <p:sp>
        <p:nvSpPr>
          <p:cNvPr id="6147" name="Rectangle 3"/>
          <p:cNvSpPr>
            <a:spLocks noGrp="1" noChangeArrowheads="1"/>
          </p:cNvSpPr>
          <p:nvPr>
            <p:ph type="body" idx="1"/>
          </p:nvPr>
        </p:nvSpPr>
        <p:spPr/>
        <p:txBody>
          <a:bodyPr/>
          <a:lstStyle/>
          <a:p>
            <a:pPr eaLnBrk="1" hangingPunct="1">
              <a:lnSpc>
                <a:spcPct val="90000"/>
              </a:lnSpc>
              <a:buFontTx/>
              <a:buNone/>
            </a:pPr>
            <a:r>
              <a:rPr lang="en-US" altLang="en-US" sz="2400" b="1" smtClean="0"/>
              <a:t>Gloves must be worn: </a:t>
            </a:r>
          </a:p>
          <a:p>
            <a:pPr lvl="1" eaLnBrk="1" hangingPunct="1">
              <a:lnSpc>
                <a:spcPct val="90000"/>
              </a:lnSpc>
            </a:pPr>
            <a:r>
              <a:rPr lang="en-US" altLang="en-US" sz="2000" smtClean="0"/>
              <a:t>If you have a bandage, infection, cut, or sore on hands or arms</a:t>
            </a:r>
          </a:p>
          <a:p>
            <a:pPr eaLnBrk="1" hangingPunct="1">
              <a:lnSpc>
                <a:spcPct val="90000"/>
              </a:lnSpc>
              <a:buFontTx/>
              <a:buNone/>
            </a:pPr>
            <a:endParaRPr lang="en-US" altLang="en-US" sz="2400" smtClean="0"/>
          </a:p>
          <a:p>
            <a:pPr lvl="1" eaLnBrk="1" hangingPunct="1">
              <a:lnSpc>
                <a:spcPct val="90000"/>
              </a:lnSpc>
            </a:pPr>
            <a:r>
              <a:rPr lang="en-US" altLang="en-US" sz="2000" smtClean="0"/>
              <a:t>When food workers wear artificial nails or fingernail polish they must wear disposable gloves when handling food</a:t>
            </a:r>
          </a:p>
          <a:p>
            <a:pPr eaLnBrk="1" hangingPunct="1">
              <a:lnSpc>
                <a:spcPct val="90000"/>
              </a:lnSpc>
              <a:buFontTx/>
              <a:buNone/>
            </a:pPr>
            <a:endParaRPr lang="en-US" altLang="en-US" sz="2400" smtClean="0"/>
          </a:p>
          <a:p>
            <a:pPr eaLnBrk="1" hangingPunct="1">
              <a:lnSpc>
                <a:spcPct val="90000"/>
              </a:lnSpc>
            </a:pPr>
            <a:r>
              <a:rPr lang="en-US" altLang="en-US" sz="2400" smtClean="0"/>
              <a:t>Glove use is optional to handle raw meats, but can be used for preparation tasks such as breading/battering meats, poultry, seafood, or vegetables</a:t>
            </a:r>
          </a:p>
          <a:p>
            <a:pPr eaLnBrk="1" hangingPunct="1">
              <a:lnSpc>
                <a:spcPct val="90000"/>
              </a:lnSpc>
            </a:pPr>
            <a:endParaRPr lang="en-US" altLang="en-US" sz="2400" smtClean="0"/>
          </a:p>
        </p:txBody>
      </p:sp>
      <p:pic>
        <p:nvPicPr>
          <p:cNvPr id="6148" name="Picture 4" descr="Walmart5-2007 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8006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5"/>
          <p:cNvSpPr>
            <a:spLocks noChangeArrowheads="1"/>
          </p:cNvSpPr>
          <p:nvPr/>
        </p:nvSpPr>
        <p:spPr bwMode="auto">
          <a:xfrm>
            <a:off x="6781800" y="5867400"/>
            <a:ext cx="1905000" cy="228600"/>
          </a:xfrm>
          <a:prstGeom prst="leftArrow">
            <a:avLst>
              <a:gd name="adj1" fmla="val 50000"/>
              <a:gd name="adj2" fmla="val 208333"/>
            </a:avLst>
          </a:prstGeom>
          <a:solidFill>
            <a:srgbClr val="FF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50" name="Footer Placeholder 6"/>
          <p:cNvSpPr>
            <a:spLocks noGrp="1"/>
          </p:cNvSpPr>
          <p:nvPr>
            <p:ph type="ftr" sz="quarter" idx="11"/>
          </p:nvPr>
        </p:nvSpPr>
        <p:spPr>
          <a:xfrm>
            <a:off x="3048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endCondLst>
                                    <p:cond evt="onNext" delay="0">
                                      <p:tgtEl>
                                        <p:sldTgt/>
                                      </p:tgtEl>
                                    </p:cond>
                                  </p:endCondLst>
                                  <p:childTnLst>
                                    <p:animClr clrSpc="rgb" dir="cw">
                                      <p:cBhvr override="childStyle">
                                        <p:cTn id="6" dur="250" autoRev="1" fill="hold"/>
                                        <p:tgtEl>
                                          <p:spTgt spid="16389"/>
                                        </p:tgtEl>
                                        <p:attrNameLst>
                                          <p:attrName>style.color</p:attrName>
                                        </p:attrNameLst>
                                      </p:cBhvr>
                                      <p:to>
                                        <a:schemeClr val="bg1"/>
                                      </p:to>
                                    </p:animClr>
                                    <p:animClr clrSpc="rgb" dir="cw">
                                      <p:cBhvr>
                                        <p:cTn id="7" dur="250" autoRev="1" fill="hold"/>
                                        <p:tgtEl>
                                          <p:spTgt spid="16389"/>
                                        </p:tgtEl>
                                        <p:attrNameLst>
                                          <p:attrName>fillcolor</p:attrName>
                                        </p:attrNameLst>
                                      </p:cBhvr>
                                      <p:to>
                                        <a:schemeClr val="bg1"/>
                                      </p:to>
                                    </p:animClr>
                                    <p:set>
                                      <p:cBhvr>
                                        <p:cTn id="8" dur="250" autoRev="1" fill="hold"/>
                                        <p:tgtEl>
                                          <p:spTgt spid="16389"/>
                                        </p:tgtEl>
                                        <p:attrNameLst>
                                          <p:attrName>fill.type</p:attrName>
                                        </p:attrNameLst>
                                      </p:cBhvr>
                                      <p:to>
                                        <p:strVal val="solid"/>
                                      </p:to>
                                    </p:set>
                                    <p:set>
                                      <p:cBhvr>
                                        <p:cTn id="9" dur="250" autoRev="1" fill="hold"/>
                                        <p:tgtEl>
                                          <p:spTgt spid="1638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3400"/>
            <a:ext cx="8229600" cy="715963"/>
          </a:xfrm>
        </p:spPr>
        <p:txBody>
          <a:bodyPr/>
          <a:lstStyle/>
          <a:p>
            <a:pPr eaLnBrk="1" hangingPunct="1"/>
            <a:r>
              <a:rPr lang="en-US" altLang="en-US" sz="3200" b="1" smtClean="0"/>
              <a:t>Glove Barriers Must Be Task-Specific</a:t>
            </a:r>
            <a:br>
              <a:rPr lang="en-US" altLang="en-US" sz="3200" b="1" smtClean="0"/>
            </a:br>
            <a:endParaRPr lang="en-US" altLang="en-US" sz="3200" b="1" smtClean="0"/>
          </a:p>
        </p:txBody>
      </p:sp>
      <p:sp>
        <p:nvSpPr>
          <p:cNvPr id="7171" name="Rectangle 3"/>
          <p:cNvSpPr>
            <a:spLocks noGrp="1" noChangeArrowheads="1"/>
          </p:cNvSpPr>
          <p:nvPr>
            <p:ph type="body" idx="1"/>
          </p:nvPr>
        </p:nvSpPr>
        <p:spPr/>
        <p:txBody>
          <a:bodyPr/>
          <a:lstStyle/>
          <a:p>
            <a:pPr eaLnBrk="1" hangingPunct="1">
              <a:lnSpc>
                <a:spcPct val="90000"/>
              </a:lnSpc>
            </a:pPr>
            <a:r>
              <a:rPr lang="en-US" altLang="en-US" sz="2400" smtClean="0"/>
              <a:t>Use gloves for  designated food task only. Disposable gloves are task-specific and should never be worn continuously</a:t>
            </a:r>
          </a:p>
          <a:p>
            <a:pPr eaLnBrk="1" hangingPunct="1">
              <a:lnSpc>
                <a:spcPct val="90000"/>
              </a:lnSpc>
              <a:buFontTx/>
              <a:buNone/>
            </a:pPr>
            <a:endParaRPr lang="en-US" altLang="en-US" sz="2400" smtClean="0"/>
          </a:p>
          <a:p>
            <a:pPr eaLnBrk="1" hangingPunct="1">
              <a:lnSpc>
                <a:spcPct val="90000"/>
              </a:lnSpc>
            </a:pPr>
            <a:r>
              <a:rPr lang="en-US" altLang="en-US" sz="2400" smtClean="0"/>
              <a:t>Gloves designated for food use should not be used for non-food tasks, such as taking out the garbage, handling money, cleaning surfaces, etc.</a:t>
            </a:r>
          </a:p>
          <a:p>
            <a:pPr eaLnBrk="1" hangingPunct="1">
              <a:lnSpc>
                <a:spcPct val="90000"/>
              </a:lnSpc>
              <a:buFontTx/>
              <a:buNone/>
            </a:pPr>
            <a:endParaRPr lang="en-US" altLang="en-US" sz="2400" smtClean="0"/>
          </a:p>
          <a:p>
            <a:pPr eaLnBrk="1" hangingPunct="1">
              <a:lnSpc>
                <a:spcPct val="90000"/>
              </a:lnSpc>
            </a:pPr>
            <a:r>
              <a:rPr lang="en-US" altLang="en-US" sz="2400" smtClean="0"/>
              <a:t>Use vinyl, nitrile synthetic, or latex gloves when handling foods near a heat source cooking area, rather than poly (polyethylene) gloves, which are not resistant to heat</a:t>
            </a:r>
          </a:p>
          <a:p>
            <a:pPr eaLnBrk="1" hangingPunct="1">
              <a:lnSpc>
                <a:spcPct val="90000"/>
              </a:lnSpc>
            </a:pPr>
            <a:endParaRPr lang="en-US" altLang="en-US" sz="2400" smtClean="0"/>
          </a:p>
        </p:txBody>
      </p:sp>
      <p:sp>
        <p:nvSpPr>
          <p:cNvPr id="7172" name="Footer Placeholder 4"/>
          <p:cNvSpPr>
            <a:spLocks noGrp="1"/>
          </p:cNvSpPr>
          <p:nvPr>
            <p:ph type="ftr" sz="quarter" idx="11"/>
          </p:nvPr>
        </p:nvSpPr>
        <p:spPr>
          <a:xfrm>
            <a:off x="304800" y="6245225"/>
            <a:ext cx="861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ntactvin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0"/>
            <a:ext cx="4267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safetyg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886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end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91000"/>
            <a:ext cx="396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228600" y="9906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latin typeface="Tahoma" pitchFamily="34" charset="0"/>
              </a:rPr>
              <a:t>Poly gloves</a:t>
            </a:r>
          </a:p>
        </p:txBody>
      </p:sp>
      <p:sp>
        <p:nvSpPr>
          <p:cNvPr id="8198" name="Text Box 6"/>
          <p:cNvSpPr txBox="1">
            <a:spLocks noChangeArrowheads="1"/>
          </p:cNvSpPr>
          <p:nvPr/>
        </p:nvSpPr>
        <p:spPr bwMode="auto">
          <a:xfrm>
            <a:off x="304800" y="3810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latin typeface="Tahoma" pitchFamily="34" charset="0"/>
              </a:rPr>
              <a:t>Vinyl gloves</a:t>
            </a:r>
          </a:p>
        </p:txBody>
      </p:sp>
      <p:sp>
        <p:nvSpPr>
          <p:cNvPr id="8199" name="Text Box 7"/>
          <p:cNvSpPr txBox="1">
            <a:spLocks noChangeArrowheads="1"/>
          </p:cNvSpPr>
          <p:nvPr/>
        </p:nvSpPr>
        <p:spPr bwMode="auto">
          <a:xfrm>
            <a:off x="4876800" y="10048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latin typeface="Tahoma" pitchFamily="34" charset="0"/>
              </a:rPr>
              <a:t>Latex gloves</a:t>
            </a:r>
          </a:p>
        </p:txBody>
      </p:sp>
      <p:sp>
        <p:nvSpPr>
          <p:cNvPr id="8200" name="Text Box 8"/>
          <p:cNvSpPr txBox="1">
            <a:spLocks noChangeArrowheads="1"/>
          </p:cNvSpPr>
          <p:nvPr/>
        </p:nvSpPr>
        <p:spPr bwMode="auto">
          <a:xfrm>
            <a:off x="5105400" y="37338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latin typeface="Tahoma" pitchFamily="34" charset="0"/>
              </a:rPr>
              <a:t>Nitrile gloves</a:t>
            </a:r>
          </a:p>
        </p:txBody>
      </p:sp>
      <p:pic>
        <p:nvPicPr>
          <p:cNvPr id="8201" name="Picture 9" descr="HD_972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3962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1"/>
          <p:cNvSpPr>
            <a:spLocks noChangeArrowheads="1"/>
          </p:cNvSpPr>
          <p:nvPr/>
        </p:nvSpPr>
        <p:spPr bwMode="auto">
          <a:xfrm>
            <a:off x="381000" y="381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chemeClr val="tx2"/>
                </a:solidFill>
              </a:rPr>
              <a:t>4 Most Common Materials Used</a:t>
            </a:r>
            <a:br>
              <a:rPr lang="en-US" altLang="en-US" b="1">
                <a:solidFill>
                  <a:schemeClr val="tx2"/>
                </a:solidFill>
              </a:rPr>
            </a:br>
            <a:r>
              <a:rPr lang="en-US" altLang="en-US" b="1">
                <a:solidFill>
                  <a:schemeClr val="tx2"/>
                </a:solidFill>
              </a:rPr>
              <a:t>for Food Contact Gloves</a:t>
            </a:r>
            <a:r>
              <a:rPr lang="en-US" altLang="en-US" sz="4400">
                <a:solidFill>
                  <a:schemeClr val="tx2"/>
                </a:solidFill>
              </a:rPr>
              <a:t/>
            </a:r>
            <a:br>
              <a:rPr lang="en-US" altLang="en-US" sz="4400">
                <a:solidFill>
                  <a:schemeClr val="tx2"/>
                </a:solidFill>
              </a:rPr>
            </a:br>
            <a:endParaRPr lang="en-US" altLang="en-US" sz="4400">
              <a:solidFill>
                <a:schemeClr val="tx2"/>
              </a:solidFill>
            </a:endParaRPr>
          </a:p>
        </p:txBody>
      </p:sp>
      <p:sp>
        <p:nvSpPr>
          <p:cNvPr id="8203" name="Footer Placeholder 11"/>
          <p:cNvSpPr>
            <a:spLocks noGrp="1"/>
          </p:cNvSpPr>
          <p:nvPr>
            <p:ph type="ftr" sz="quarter" idx="11"/>
          </p:nvPr>
        </p:nvSpPr>
        <p:spPr>
          <a:xfrm>
            <a:off x="228600" y="6245225"/>
            <a:ext cx="868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200" b="1" smtClean="0"/>
              <a:t>Avoid Cross-contamination by</a:t>
            </a:r>
            <a:br>
              <a:rPr lang="en-US" altLang="en-US" sz="3200" b="1" smtClean="0"/>
            </a:br>
            <a:r>
              <a:rPr lang="en-US" altLang="en-US" sz="3200" b="1" smtClean="0"/>
              <a:t>Washing Hands &amp; Changing Gloves</a:t>
            </a:r>
            <a:br>
              <a:rPr lang="en-US" altLang="en-US" sz="3200" b="1" smtClean="0"/>
            </a:br>
            <a:endParaRPr lang="en-US" altLang="en-US" sz="3200" b="1" smtClean="0"/>
          </a:p>
        </p:txBody>
      </p:sp>
      <p:sp>
        <p:nvSpPr>
          <p:cNvPr id="9219" name="Rectangle 3"/>
          <p:cNvSpPr>
            <a:spLocks noGrp="1" noChangeArrowheads="1"/>
          </p:cNvSpPr>
          <p:nvPr>
            <p:ph type="body" idx="1"/>
          </p:nvPr>
        </p:nvSpPr>
        <p:spPr/>
        <p:txBody>
          <a:bodyPr/>
          <a:lstStyle/>
          <a:p>
            <a:pPr eaLnBrk="1" hangingPunct="1">
              <a:lnSpc>
                <a:spcPct val="90000"/>
              </a:lnSpc>
            </a:pPr>
            <a:r>
              <a:rPr lang="en-US" altLang="en-US" sz="2400" smtClean="0"/>
              <a:t>If you handle raw meats, poultry, or seafood with gloves on, do not touch ready-to-eat or cooked foods without washing hands and changing gloves</a:t>
            </a:r>
          </a:p>
          <a:p>
            <a:pPr eaLnBrk="1" hangingPunct="1">
              <a:lnSpc>
                <a:spcPct val="90000"/>
              </a:lnSpc>
            </a:pPr>
            <a:endParaRPr lang="en-US" altLang="en-US" sz="2400" smtClean="0"/>
          </a:p>
          <a:p>
            <a:pPr eaLnBrk="1" hangingPunct="1">
              <a:lnSpc>
                <a:spcPct val="90000"/>
              </a:lnSpc>
            </a:pPr>
            <a:r>
              <a:rPr lang="en-US" altLang="en-US" sz="2400" smtClean="0"/>
              <a:t>Remove or change gloves when you change activity (for example: making sandwiches or handling money) or whenever you leave your workstation; wash hands before putting on gloves</a:t>
            </a:r>
          </a:p>
          <a:p>
            <a:pPr eaLnBrk="1" hangingPunct="1">
              <a:lnSpc>
                <a:spcPct val="90000"/>
              </a:lnSpc>
              <a:buFontTx/>
              <a:buNone/>
            </a:pPr>
            <a:endParaRPr lang="en-US" altLang="en-US" sz="2400" smtClean="0"/>
          </a:p>
          <a:p>
            <a:pPr eaLnBrk="1" hangingPunct="1">
              <a:lnSpc>
                <a:spcPct val="90000"/>
              </a:lnSpc>
            </a:pPr>
            <a:r>
              <a:rPr lang="en-US" altLang="en-US" sz="2400" smtClean="0"/>
              <a:t>Consider using task-specific colored gloves for cross contamination prevention</a:t>
            </a:r>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p:txBody>
      </p:sp>
      <p:sp>
        <p:nvSpPr>
          <p:cNvPr id="9220" name="Footer Placeholder 4"/>
          <p:cNvSpPr>
            <a:spLocks noGrp="1"/>
          </p:cNvSpPr>
          <p:nvPr>
            <p:ph type="ftr" sz="quarter" idx="11"/>
          </p:nvPr>
        </p:nvSpPr>
        <p:spPr>
          <a:xfrm>
            <a:off x="381000" y="6245225"/>
            <a:ext cx="838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Presentation prepared by the Food Contact and Utensil Barrier Usage Committee for the Conference for the Food Protection Revised December 2009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752600" y="-152400"/>
            <a:ext cx="5257800" cy="1219200"/>
          </a:xfrm>
        </p:spPr>
        <p:txBody>
          <a:bodyPr/>
          <a:lstStyle/>
          <a:p>
            <a:pPr eaLnBrk="1" hangingPunct="1"/>
            <a:r>
              <a:rPr lang="en-US" altLang="en-US" b="1" smtClean="0"/>
              <a:t>Hand washing </a:t>
            </a:r>
          </a:p>
        </p:txBody>
      </p:sp>
      <p:pic>
        <p:nvPicPr>
          <p:cNvPr id="10243" name="Picture 3" descr="handwashing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1981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andwashing 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1828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handwashing 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14800"/>
            <a:ext cx="2057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andwashing 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91000"/>
            <a:ext cx="158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2286000" y="16002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t>100</a:t>
            </a:r>
            <a:r>
              <a:rPr lang="en-US" altLang="en-US" sz="1000">
                <a:cs typeface="Arial" charset="0"/>
              </a:rPr>
              <a:t>°F (38</a:t>
            </a:r>
            <a:r>
              <a:rPr lang="en-US" altLang="en-US" sz="1000"/>
              <a:t>°C)</a:t>
            </a:r>
          </a:p>
        </p:txBody>
      </p:sp>
      <p:sp>
        <p:nvSpPr>
          <p:cNvPr id="10248" name="Text Box 8"/>
          <p:cNvSpPr txBox="1">
            <a:spLocks noChangeArrowheads="1"/>
          </p:cNvSpPr>
          <p:nvPr/>
        </p:nvSpPr>
        <p:spPr bwMode="auto">
          <a:xfrm>
            <a:off x="533400" y="32766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t>Wet your hands with running water as hot as you can comfortably stand (at least 100</a:t>
            </a:r>
            <a:r>
              <a:rPr lang="en-US" altLang="en-US" sz="1200">
                <a:cs typeface="Arial" charset="0"/>
              </a:rPr>
              <a:t>°F (38</a:t>
            </a:r>
            <a:r>
              <a:rPr lang="en-US" altLang="en-US" sz="1200"/>
              <a:t>°C) </a:t>
            </a:r>
          </a:p>
        </p:txBody>
      </p:sp>
      <p:sp>
        <p:nvSpPr>
          <p:cNvPr id="10249" name="Text Box 9"/>
          <p:cNvSpPr txBox="1">
            <a:spLocks noChangeArrowheads="1"/>
          </p:cNvSpPr>
          <p:nvPr/>
        </p:nvSpPr>
        <p:spPr bwMode="auto">
          <a:xfrm>
            <a:off x="381000" y="762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10250" name="Oval 10"/>
          <p:cNvSpPr>
            <a:spLocks noChangeArrowheads="1"/>
          </p:cNvSpPr>
          <p:nvPr/>
        </p:nvSpPr>
        <p:spPr bwMode="auto">
          <a:xfrm>
            <a:off x="685800" y="14478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1</a:t>
            </a:r>
            <a:r>
              <a:rPr lang="en-US" altLang="en-US" sz="1800"/>
              <a:t> </a:t>
            </a:r>
          </a:p>
        </p:txBody>
      </p:sp>
      <p:sp>
        <p:nvSpPr>
          <p:cNvPr id="10251" name="Oval 11"/>
          <p:cNvSpPr>
            <a:spLocks noChangeArrowheads="1"/>
          </p:cNvSpPr>
          <p:nvPr/>
        </p:nvSpPr>
        <p:spPr bwMode="auto">
          <a:xfrm>
            <a:off x="4953000" y="15240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 </a:t>
            </a:r>
            <a:r>
              <a:rPr lang="en-US" altLang="en-US" sz="1800" b="1"/>
              <a:t>2</a:t>
            </a:r>
          </a:p>
        </p:txBody>
      </p:sp>
      <p:sp>
        <p:nvSpPr>
          <p:cNvPr id="10252" name="Oval 12"/>
          <p:cNvSpPr>
            <a:spLocks noChangeArrowheads="1"/>
          </p:cNvSpPr>
          <p:nvPr/>
        </p:nvSpPr>
        <p:spPr bwMode="auto">
          <a:xfrm>
            <a:off x="3505200" y="40386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4</a:t>
            </a:r>
            <a:r>
              <a:rPr lang="en-US" altLang="en-US" sz="1800"/>
              <a:t> </a:t>
            </a:r>
          </a:p>
        </p:txBody>
      </p:sp>
      <p:sp>
        <p:nvSpPr>
          <p:cNvPr id="10253" name="Oval 13"/>
          <p:cNvSpPr>
            <a:spLocks noChangeArrowheads="1"/>
          </p:cNvSpPr>
          <p:nvPr/>
        </p:nvSpPr>
        <p:spPr bwMode="auto">
          <a:xfrm>
            <a:off x="6477000" y="40386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5</a:t>
            </a:r>
            <a:r>
              <a:rPr lang="en-US" altLang="en-US" sz="1800"/>
              <a:t> </a:t>
            </a:r>
          </a:p>
        </p:txBody>
      </p:sp>
      <p:sp>
        <p:nvSpPr>
          <p:cNvPr id="10254" name="Oval 14"/>
          <p:cNvSpPr>
            <a:spLocks noChangeArrowheads="1"/>
          </p:cNvSpPr>
          <p:nvPr/>
        </p:nvSpPr>
        <p:spPr bwMode="auto">
          <a:xfrm>
            <a:off x="533400" y="40386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3</a:t>
            </a:r>
            <a:r>
              <a:rPr lang="en-US" altLang="en-US" sz="1800"/>
              <a:t> </a:t>
            </a:r>
          </a:p>
        </p:txBody>
      </p:sp>
      <p:sp>
        <p:nvSpPr>
          <p:cNvPr id="10255" name="Text Box 15"/>
          <p:cNvSpPr txBox="1">
            <a:spLocks noChangeArrowheads="1"/>
          </p:cNvSpPr>
          <p:nvPr/>
        </p:nvSpPr>
        <p:spPr bwMode="auto">
          <a:xfrm>
            <a:off x="228600" y="5867400"/>
            <a:ext cx="2895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t>Vigorously scrub hands and arms for 10 to 15 seconds. Clean under fingernails and between fingers. </a:t>
            </a:r>
          </a:p>
        </p:txBody>
      </p:sp>
      <p:sp>
        <p:nvSpPr>
          <p:cNvPr id="10256" name="Text Box 16"/>
          <p:cNvSpPr txBox="1">
            <a:spLocks noChangeArrowheads="1"/>
          </p:cNvSpPr>
          <p:nvPr/>
        </p:nvSpPr>
        <p:spPr bwMode="auto">
          <a:xfrm>
            <a:off x="5791200" y="32004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t>Apply Soap</a:t>
            </a:r>
          </a:p>
        </p:txBody>
      </p:sp>
      <p:sp>
        <p:nvSpPr>
          <p:cNvPr id="10257" name="Text Box 17"/>
          <p:cNvSpPr txBox="1">
            <a:spLocks noChangeArrowheads="1"/>
          </p:cNvSpPr>
          <p:nvPr/>
        </p:nvSpPr>
        <p:spPr bwMode="auto">
          <a:xfrm>
            <a:off x="6248400" y="57912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t>Dry hands and arms with a single-use paper towel or warm-air hand dryer or a hand drying device that uses high velocity pressurized air</a:t>
            </a:r>
          </a:p>
        </p:txBody>
      </p:sp>
      <p:sp>
        <p:nvSpPr>
          <p:cNvPr id="10258" name="Text Box 18"/>
          <p:cNvSpPr txBox="1">
            <a:spLocks noChangeArrowheads="1"/>
          </p:cNvSpPr>
          <p:nvPr/>
        </p:nvSpPr>
        <p:spPr bwMode="auto">
          <a:xfrm>
            <a:off x="3200400" y="6019800"/>
            <a:ext cx="3886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t>Rinse thoroughly under running water</a:t>
            </a:r>
          </a:p>
        </p:txBody>
      </p:sp>
      <p:sp>
        <p:nvSpPr>
          <p:cNvPr id="10259" name="Text Box 19"/>
          <p:cNvSpPr txBox="1">
            <a:spLocks noChangeArrowheads="1"/>
          </p:cNvSpPr>
          <p:nvPr/>
        </p:nvSpPr>
        <p:spPr bwMode="auto">
          <a:xfrm>
            <a:off x="1066800" y="1066800"/>
            <a:ext cx="731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t>Follow these five steps to wash your hands properly: </a:t>
            </a:r>
          </a:p>
        </p:txBody>
      </p:sp>
      <p:pic>
        <p:nvPicPr>
          <p:cNvPr id="10260" name="Picture 20" descr="00b_SO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00200"/>
            <a:ext cx="1773238"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Text Box 22"/>
          <p:cNvSpPr txBox="1">
            <a:spLocks noChangeArrowheads="1"/>
          </p:cNvSpPr>
          <p:nvPr/>
        </p:nvSpPr>
        <p:spPr bwMode="auto">
          <a:xfrm>
            <a:off x="1066800" y="7620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t>Always wash your hands before putting on a new pair of gloves</a:t>
            </a:r>
            <a:r>
              <a:rPr lang="en-US" altLang="en-US" sz="1800" b="1"/>
              <a:t>.</a:t>
            </a:r>
          </a:p>
        </p:txBody>
      </p:sp>
      <p:sp>
        <p:nvSpPr>
          <p:cNvPr id="10262" name="Footer Placeholder 22"/>
          <p:cNvSpPr>
            <a:spLocks noGrp="1"/>
          </p:cNvSpPr>
          <p:nvPr>
            <p:ph type="ftr" sz="quarter" idx="11"/>
          </p:nvPr>
        </p:nvSpPr>
        <p:spPr>
          <a:xfrm>
            <a:off x="304800" y="6626225"/>
            <a:ext cx="8610600" cy="231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smtClean="0"/>
              <a:t>Presentation prepared by the Food Contact and Utensil Barrier Usage Committee for the Conference for the Food Protection Revised December 2009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2863</Words>
  <Application>Microsoft Office PowerPoint</Application>
  <PresentationFormat>On-screen Show (4:3)</PresentationFormat>
  <Paragraphs>288</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Adobe Heiti Std R</vt:lpstr>
      <vt:lpstr>Tahoma</vt:lpstr>
      <vt:lpstr>Wingdings</vt:lpstr>
      <vt:lpstr>SimSun</vt:lpstr>
      <vt:lpstr>Default Design</vt:lpstr>
      <vt:lpstr>PowerPoint Presentation</vt:lpstr>
      <vt:lpstr>There is a Tool for Every Job!</vt:lpstr>
      <vt:lpstr>MISSION</vt:lpstr>
      <vt:lpstr>When Should a Food Worker Choose a Glove Barrier?</vt:lpstr>
      <vt:lpstr>When Should a Food Worker Choose a Glove Barrier?</vt:lpstr>
      <vt:lpstr>Glove Barriers Must Be Task-Specific </vt:lpstr>
      <vt:lpstr>PowerPoint Presentation</vt:lpstr>
      <vt:lpstr>Avoid Cross-contamination by Washing Hands &amp; Changing Gloves </vt:lpstr>
      <vt:lpstr>Hand washing </vt:lpstr>
      <vt:lpstr>Glove Change Frequency </vt:lpstr>
      <vt:lpstr>Get the Correct Glove Fit </vt:lpstr>
      <vt:lpstr>Avoid Cross-contamination with  Cut-resistant Gloves</vt:lpstr>
      <vt:lpstr>Removing Gloves Correctly</vt:lpstr>
      <vt:lpstr>Utensils (scoops, spoons, ladles, spatulas, tongs, forks, chopsticks, toothpicks)</vt:lpstr>
      <vt:lpstr>Utensils (scoops, spoons, ladles, spatulas, tongs, forks, chopsticks, toothpicks)</vt:lpstr>
      <vt:lpstr>Scoops</vt:lpstr>
      <vt:lpstr>Spoons</vt:lpstr>
      <vt:lpstr>Ladles</vt:lpstr>
      <vt:lpstr>Spatulas</vt:lpstr>
      <vt:lpstr>Spatulas</vt:lpstr>
      <vt:lpstr>Using Spatulas</vt:lpstr>
      <vt:lpstr>PowerPoint Presentation</vt:lpstr>
      <vt:lpstr>Tongs</vt:lpstr>
      <vt:lpstr>Tongs for the Task</vt:lpstr>
      <vt:lpstr>Using Tongs</vt:lpstr>
      <vt:lpstr>PowerPoint Presentation</vt:lpstr>
      <vt:lpstr>PowerPoint Presentation</vt:lpstr>
      <vt:lpstr>Forks</vt:lpstr>
      <vt:lpstr>Forks </vt:lpstr>
      <vt:lpstr>Using Forks</vt:lpstr>
      <vt:lpstr>DELI PAPER</vt:lpstr>
      <vt:lpstr>Deli and Bakery Wrap</vt:lpstr>
      <vt:lpstr>Selecting Bakery or Deli Wrap</vt:lpstr>
      <vt:lpstr>Selecting Bakery or Deli Wrap</vt:lpstr>
      <vt:lpstr>Deli and Bakery Wrap Benefits</vt:lpstr>
      <vt:lpstr>Using Deli and Bakery Wrap</vt:lpstr>
      <vt:lpstr>Chopsticks</vt:lpstr>
      <vt:lpstr>Chopsticks</vt:lpstr>
      <vt:lpstr>Using Chopsticks</vt:lpstr>
      <vt:lpstr>Toothpicks</vt:lpstr>
      <vt:lpstr>PowerPoint Presentation</vt:lpstr>
      <vt:lpstr>PowerPoint Presentation</vt:lpstr>
    </vt:vector>
  </TitlesOfParts>
  <Company>mycompany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Anderberg</dc:creator>
  <cp:lastModifiedBy>Dave</cp:lastModifiedBy>
  <cp:revision>70</cp:revision>
  <dcterms:created xsi:type="dcterms:W3CDTF">2007-07-25T17:14:11Z</dcterms:created>
  <dcterms:modified xsi:type="dcterms:W3CDTF">2013-10-30T20:25:41Z</dcterms:modified>
</cp:coreProperties>
</file>